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4" r:id="rId6"/>
    <p:sldId id="257" r:id="rId7"/>
    <p:sldId id="275" r:id="rId8"/>
    <p:sldId id="276" r:id="rId9"/>
    <p:sldId id="278" r:id="rId10"/>
    <p:sldId id="258" r:id="rId11"/>
    <p:sldId id="279" r:id="rId12"/>
    <p:sldId id="277" r:id="rId13"/>
    <p:sldId id="280" r:id="rId14"/>
    <p:sldId id="281" r:id="rId15"/>
    <p:sldId id="290" r:id="rId16"/>
    <p:sldId id="288" r:id="rId17"/>
    <p:sldId id="291" r:id="rId18"/>
    <p:sldId id="289" r:id="rId19"/>
    <p:sldId id="292" r:id="rId20"/>
    <p:sldId id="270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4" autoAdjust="0"/>
    <p:restoredTop sz="87890" autoAdjust="0"/>
  </p:normalViewPr>
  <p:slideViewPr>
    <p:cSldViewPr snapToGrid="0" showGuides="1">
      <p:cViewPr varScale="1">
        <p:scale>
          <a:sx n="77" d="100"/>
          <a:sy n="77" d="100"/>
        </p:scale>
        <p:origin x="11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75" d="100"/>
          <a:sy n="75" d="100"/>
        </p:scale>
        <p:origin x="4845" y="81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21496-69C3-4825-9286-2DAFAF4106C7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743D390-3569-4C83-B675-A37C7BF6D300}">
      <dgm:prSet phldrT="[Text]"/>
      <dgm:spPr/>
      <dgm:t>
        <a:bodyPr/>
        <a:lstStyle/>
        <a:p>
          <a:r>
            <a:rPr lang="cs-CZ" dirty="0"/>
            <a:t>LEVEL 1 – Územní energetická bilance</a:t>
          </a:r>
        </a:p>
      </dgm:t>
    </dgm:pt>
    <dgm:pt modelId="{BA126D4D-0711-4B85-9432-2A5C3E986B73}" type="parTrans" cxnId="{EA40056B-6107-4EB8-86F2-8B538859F936}">
      <dgm:prSet/>
      <dgm:spPr/>
      <dgm:t>
        <a:bodyPr/>
        <a:lstStyle/>
        <a:p>
          <a:endParaRPr lang="cs-CZ"/>
        </a:p>
      </dgm:t>
    </dgm:pt>
    <dgm:pt modelId="{01D624E0-2569-43AF-8B7E-26CB790672A5}" type="sibTrans" cxnId="{EA40056B-6107-4EB8-86F2-8B538859F936}">
      <dgm:prSet/>
      <dgm:spPr/>
      <dgm:t>
        <a:bodyPr/>
        <a:lstStyle/>
        <a:p>
          <a:endParaRPr lang="cs-CZ"/>
        </a:p>
      </dgm:t>
    </dgm:pt>
    <dgm:pt modelId="{727E4F3E-32D3-4FC9-9361-BB1670746956}">
      <dgm:prSet phldrT="[Text]"/>
      <dgm:spPr/>
      <dgm:t>
        <a:bodyPr/>
        <a:lstStyle/>
        <a:p>
          <a:r>
            <a:rPr lang="cs-CZ" dirty="0"/>
            <a:t>LEVEL 2 – Jednotlivé objekty</a:t>
          </a:r>
        </a:p>
      </dgm:t>
    </dgm:pt>
    <dgm:pt modelId="{CC4092F6-EB91-4247-87C6-8EB7CD8D74E5}" type="parTrans" cxnId="{35646670-7285-4AA1-9228-1FC22544F262}">
      <dgm:prSet/>
      <dgm:spPr/>
      <dgm:t>
        <a:bodyPr/>
        <a:lstStyle/>
        <a:p>
          <a:endParaRPr lang="cs-CZ"/>
        </a:p>
      </dgm:t>
    </dgm:pt>
    <dgm:pt modelId="{6B046ADE-2C51-4821-9AD8-EBD1CC4F74E9}" type="sibTrans" cxnId="{35646670-7285-4AA1-9228-1FC22544F262}">
      <dgm:prSet/>
      <dgm:spPr/>
      <dgm:t>
        <a:bodyPr/>
        <a:lstStyle/>
        <a:p>
          <a:endParaRPr lang="cs-CZ"/>
        </a:p>
      </dgm:t>
    </dgm:pt>
    <dgm:pt modelId="{E609A5DC-BC21-4CE3-B2B3-61C47C1280B4}">
      <dgm:prSet phldrT="[Text]"/>
      <dgm:spPr/>
      <dgm:t>
        <a:bodyPr/>
        <a:lstStyle/>
        <a:p>
          <a:r>
            <a:rPr lang="cs-CZ" dirty="0"/>
            <a:t>Podrobná simulace průběhových diagramů spotřeby zahrnutých budov EK</a:t>
          </a:r>
        </a:p>
      </dgm:t>
    </dgm:pt>
    <dgm:pt modelId="{776CF670-DF71-41B8-914E-F481ED414CA0}" type="parTrans" cxnId="{A504F471-C19A-4765-BB24-90BC0F0B5F1E}">
      <dgm:prSet/>
      <dgm:spPr/>
      <dgm:t>
        <a:bodyPr/>
        <a:lstStyle/>
        <a:p>
          <a:endParaRPr lang="cs-CZ"/>
        </a:p>
      </dgm:t>
    </dgm:pt>
    <dgm:pt modelId="{3AEBF046-26EF-4E89-9133-31049F32EF15}" type="sibTrans" cxnId="{A504F471-C19A-4765-BB24-90BC0F0B5F1E}">
      <dgm:prSet/>
      <dgm:spPr/>
      <dgm:t>
        <a:bodyPr/>
        <a:lstStyle/>
        <a:p>
          <a:endParaRPr lang="cs-CZ"/>
        </a:p>
      </dgm:t>
    </dgm:pt>
    <dgm:pt modelId="{004C86C8-9B4B-4E34-8168-A3B0C205207A}">
      <dgm:prSet phldrT="[Text]"/>
      <dgm:spPr/>
      <dgm:t>
        <a:bodyPr/>
        <a:lstStyle/>
        <a:p>
          <a:r>
            <a:rPr lang="cs-CZ" dirty="0"/>
            <a:t>LEVEL 3 - Technologie</a:t>
          </a:r>
        </a:p>
      </dgm:t>
    </dgm:pt>
    <dgm:pt modelId="{779F9A4D-1F3B-4F95-963F-9D8758FAFC07}" type="parTrans" cxnId="{F3BCCF15-BBFA-4B36-AC8F-532E70D68742}">
      <dgm:prSet/>
      <dgm:spPr/>
      <dgm:t>
        <a:bodyPr/>
        <a:lstStyle/>
        <a:p>
          <a:endParaRPr lang="cs-CZ"/>
        </a:p>
      </dgm:t>
    </dgm:pt>
    <dgm:pt modelId="{3BE38C47-9FB4-42B5-B813-D98E03252F1F}" type="sibTrans" cxnId="{F3BCCF15-BBFA-4B36-AC8F-532E70D68742}">
      <dgm:prSet/>
      <dgm:spPr/>
      <dgm:t>
        <a:bodyPr/>
        <a:lstStyle/>
        <a:p>
          <a:endParaRPr lang="cs-CZ"/>
        </a:p>
      </dgm:t>
    </dgm:pt>
    <dgm:pt modelId="{389CD4D6-AC33-4657-8858-94F3A5EC6C96}">
      <dgm:prSet phldrT="[Text]"/>
      <dgm:spPr/>
      <dgm:t>
        <a:bodyPr/>
        <a:lstStyle/>
        <a:p>
          <a:r>
            <a:rPr lang="cs-CZ" dirty="0"/>
            <a:t>Simulace dopadů obměny zařízení – např. elektrifikace vytápění</a:t>
          </a:r>
        </a:p>
      </dgm:t>
    </dgm:pt>
    <dgm:pt modelId="{DF8068E1-2187-499C-BA84-AD9AFB5E4EE1}" type="parTrans" cxnId="{6BD81291-B1BA-4AD3-AB83-FECA769A0FE4}">
      <dgm:prSet/>
      <dgm:spPr/>
      <dgm:t>
        <a:bodyPr/>
        <a:lstStyle/>
        <a:p>
          <a:endParaRPr lang="cs-CZ"/>
        </a:p>
      </dgm:t>
    </dgm:pt>
    <dgm:pt modelId="{0CADFF4B-A230-4E3F-BCC6-97286C3FEA09}" type="sibTrans" cxnId="{6BD81291-B1BA-4AD3-AB83-FECA769A0FE4}">
      <dgm:prSet/>
      <dgm:spPr/>
      <dgm:t>
        <a:bodyPr/>
        <a:lstStyle/>
        <a:p>
          <a:endParaRPr lang="cs-CZ"/>
        </a:p>
      </dgm:t>
    </dgm:pt>
    <dgm:pt modelId="{DFFE7A31-3C51-41FA-BB7E-39472F699740}">
      <dgm:prSet phldrT="[Text]"/>
      <dgm:spPr/>
      <dgm:t>
        <a:bodyPr/>
        <a:lstStyle/>
        <a:p>
          <a:r>
            <a:rPr lang="cs-CZ" dirty="0"/>
            <a:t>Zhodnocení provozu EK a identifikace dopadů a přínosů v lokalitě</a:t>
          </a:r>
        </a:p>
      </dgm:t>
    </dgm:pt>
    <dgm:pt modelId="{BA96D648-DC68-409A-B2BA-53737FFDFFE5}" type="parTrans" cxnId="{3CEBDF42-BD10-4FF3-B63A-B61B47AF9D99}">
      <dgm:prSet/>
      <dgm:spPr/>
      <dgm:t>
        <a:bodyPr/>
        <a:lstStyle/>
        <a:p>
          <a:endParaRPr lang="cs-CZ"/>
        </a:p>
      </dgm:t>
    </dgm:pt>
    <dgm:pt modelId="{0D5E5EBA-6692-41CF-A1F1-62166A9D2FF3}" type="sibTrans" cxnId="{3CEBDF42-BD10-4FF3-B63A-B61B47AF9D99}">
      <dgm:prSet/>
      <dgm:spPr/>
      <dgm:t>
        <a:bodyPr/>
        <a:lstStyle/>
        <a:p>
          <a:endParaRPr lang="cs-CZ"/>
        </a:p>
      </dgm:t>
    </dgm:pt>
    <dgm:pt modelId="{DED0E7D3-BA34-41DE-AA1A-AC1A991A818F}">
      <dgm:prSet phldrT="[Text]"/>
      <dgm:spPr/>
      <dgm:t>
        <a:bodyPr/>
        <a:lstStyle/>
        <a:p>
          <a:r>
            <a:rPr lang="cs-CZ" dirty="0"/>
            <a:t>Simulace vlivu a ekonomických dopadů distribučních plateb a legislativy</a:t>
          </a:r>
        </a:p>
      </dgm:t>
    </dgm:pt>
    <dgm:pt modelId="{4230398B-D50C-47D1-A313-7C2F077E6AF5}" type="parTrans" cxnId="{66483435-1A06-44EF-937E-5537B7774AB3}">
      <dgm:prSet/>
      <dgm:spPr/>
      <dgm:t>
        <a:bodyPr/>
        <a:lstStyle/>
        <a:p>
          <a:endParaRPr lang="cs-CZ"/>
        </a:p>
      </dgm:t>
    </dgm:pt>
    <dgm:pt modelId="{AF422678-6687-4317-ABD6-3F5FE1351DC5}" type="sibTrans" cxnId="{66483435-1A06-44EF-937E-5537B7774AB3}">
      <dgm:prSet/>
      <dgm:spPr/>
      <dgm:t>
        <a:bodyPr/>
        <a:lstStyle/>
        <a:p>
          <a:endParaRPr lang="cs-CZ"/>
        </a:p>
      </dgm:t>
    </dgm:pt>
    <dgm:pt modelId="{A31769C4-46E2-404E-A2D8-C65329C11871}">
      <dgm:prSet phldrT="[Text]"/>
      <dgm:spPr/>
      <dgm:t>
        <a:bodyPr/>
        <a:lstStyle/>
        <a:p>
          <a:r>
            <a:rPr lang="cs-CZ" dirty="0"/>
            <a:t>Simulace změny charakteru odběrných míst – TDD vs. AMM</a:t>
          </a:r>
        </a:p>
      </dgm:t>
    </dgm:pt>
    <dgm:pt modelId="{8ED33E25-AB84-45CF-95F7-5CE65BF70D21}" type="parTrans" cxnId="{771CF3E6-AC06-473A-9051-916F2827ED15}">
      <dgm:prSet/>
      <dgm:spPr/>
      <dgm:t>
        <a:bodyPr/>
        <a:lstStyle/>
        <a:p>
          <a:endParaRPr lang="cs-CZ"/>
        </a:p>
      </dgm:t>
    </dgm:pt>
    <dgm:pt modelId="{0AE53F51-3B25-430F-9886-8EE85E2984AF}" type="sibTrans" cxnId="{771CF3E6-AC06-473A-9051-916F2827ED15}">
      <dgm:prSet/>
      <dgm:spPr/>
      <dgm:t>
        <a:bodyPr/>
        <a:lstStyle/>
        <a:p>
          <a:endParaRPr lang="cs-CZ"/>
        </a:p>
      </dgm:t>
    </dgm:pt>
    <dgm:pt modelId="{488D41D9-D86F-43C4-A413-90AA09B2C42F}">
      <dgm:prSet phldrT="[Text]"/>
      <dgm:spPr/>
      <dgm:t>
        <a:bodyPr/>
        <a:lstStyle/>
        <a:p>
          <a:r>
            <a:rPr lang="cs-CZ" dirty="0"/>
            <a:t>Zhodnocení potenciálu poskytování flexibility – LEX OZE III</a:t>
          </a:r>
        </a:p>
        <a:p>
          <a:endParaRPr lang="cs-CZ" dirty="0"/>
        </a:p>
      </dgm:t>
    </dgm:pt>
    <dgm:pt modelId="{7E1EF9E8-5150-4794-9305-B66F09B17D6E}" type="parTrans" cxnId="{037CAC3A-B013-4081-BD95-32F8FA673F29}">
      <dgm:prSet/>
      <dgm:spPr/>
      <dgm:t>
        <a:bodyPr/>
        <a:lstStyle/>
        <a:p>
          <a:endParaRPr lang="cs-CZ"/>
        </a:p>
      </dgm:t>
    </dgm:pt>
    <dgm:pt modelId="{04F0F328-0B9C-498F-841F-C5FB8B609F80}" type="sibTrans" cxnId="{037CAC3A-B013-4081-BD95-32F8FA673F29}">
      <dgm:prSet/>
      <dgm:spPr/>
      <dgm:t>
        <a:bodyPr/>
        <a:lstStyle/>
        <a:p>
          <a:endParaRPr lang="cs-CZ"/>
        </a:p>
      </dgm:t>
    </dgm:pt>
    <dgm:pt modelId="{1BEB64E5-2392-4F83-8E2A-7C2FFCB87AC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Identifikace ročních energetických potřeb lokality</a:t>
          </a:r>
        </a:p>
      </dgm:t>
    </dgm:pt>
    <dgm:pt modelId="{062BED3A-9205-4609-8F1E-31AABEC03BBC}" type="parTrans" cxnId="{E9B3839C-7720-4B31-9AD6-7704EF6210BA}">
      <dgm:prSet/>
      <dgm:spPr/>
      <dgm:t>
        <a:bodyPr/>
        <a:lstStyle/>
        <a:p>
          <a:endParaRPr lang="cs-CZ"/>
        </a:p>
      </dgm:t>
    </dgm:pt>
    <dgm:pt modelId="{540E522C-22DE-4B85-B4BD-3E0A99634030}" type="sibTrans" cxnId="{E9B3839C-7720-4B31-9AD6-7704EF6210BA}">
      <dgm:prSet/>
      <dgm:spPr/>
      <dgm:t>
        <a:bodyPr/>
        <a:lstStyle/>
        <a:p>
          <a:endParaRPr lang="cs-CZ"/>
        </a:p>
      </dgm:t>
    </dgm:pt>
    <dgm:pt modelId="{BB5A83B3-019C-41FE-A27E-FBB3AE99544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Simulace agregované roční potenciální výroby OZE</a:t>
          </a:r>
        </a:p>
      </dgm:t>
    </dgm:pt>
    <dgm:pt modelId="{835509D4-B2AC-44FD-A6AE-796D504979C5}" type="parTrans" cxnId="{B238D7F7-FD53-49A7-8070-F3DBBD72CCFF}">
      <dgm:prSet/>
      <dgm:spPr/>
      <dgm:t>
        <a:bodyPr/>
        <a:lstStyle/>
        <a:p>
          <a:endParaRPr lang="cs-CZ"/>
        </a:p>
      </dgm:t>
    </dgm:pt>
    <dgm:pt modelId="{369DE56C-BF5D-4F27-AC69-4A600AA3E94B}" type="sibTrans" cxnId="{B238D7F7-FD53-49A7-8070-F3DBBD72CCFF}">
      <dgm:prSet/>
      <dgm:spPr/>
      <dgm:t>
        <a:bodyPr/>
        <a:lstStyle/>
        <a:p>
          <a:endParaRPr lang="cs-CZ"/>
        </a:p>
      </dgm:t>
    </dgm:pt>
    <dgm:pt modelId="{E894066F-29A7-4598-A9A7-1601BB70962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dirty="0"/>
            <a:t>Zhodnocení technické realizovatelnosti (tech. parametry sítě)</a:t>
          </a:r>
        </a:p>
      </dgm:t>
    </dgm:pt>
    <dgm:pt modelId="{4D2C50C5-850D-47C7-AE6D-11A3C5B59C8A}" type="parTrans" cxnId="{1C9609CF-B8C7-4C27-ADA3-C18EEA1BD2CB}">
      <dgm:prSet/>
      <dgm:spPr/>
      <dgm:t>
        <a:bodyPr/>
        <a:lstStyle/>
        <a:p>
          <a:endParaRPr lang="cs-CZ"/>
        </a:p>
      </dgm:t>
    </dgm:pt>
    <dgm:pt modelId="{4B2461EA-8AE5-4B67-B297-0AA2B48F6D53}" type="sibTrans" cxnId="{1C9609CF-B8C7-4C27-ADA3-C18EEA1BD2CB}">
      <dgm:prSet/>
      <dgm:spPr/>
      <dgm:t>
        <a:bodyPr/>
        <a:lstStyle/>
        <a:p>
          <a:endParaRPr lang="cs-CZ"/>
        </a:p>
      </dgm:t>
    </dgm:pt>
    <dgm:pt modelId="{7E19DC4C-195C-41D8-8B51-8C1706C8F403}" type="pres">
      <dgm:prSet presAssocID="{3C721496-69C3-4825-9286-2DAFAF4106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297ECD9-16E9-418A-9EFD-99E3EE00DBC1}" type="pres">
      <dgm:prSet presAssocID="{4743D390-3569-4C83-B675-A37C7BF6D300}" presName="linNode" presStyleCnt="0"/>
      <dgm:spPr/>
    </dgm:pt>
    <dgm:pt modelId="{3F48B228-1356-44C7-A688-C717A797EDEE}" type="pres">
      <dgm:prSet presAssocID="{4743D390-3569-4C83-B675-A37C7BF6D30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8C71D5-0E3D-4F05-B833-903EEFF78FFA}" type="pres">
      <dgm:prSet presAssocID="{4743D390-3569-4C83-B675-A37C7BF6D30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41ED02-5730-484A-AA6A-214C3BA67C09}" type="pres">
      <dgm:prSet presAssocID="{01D624E0-2569-43AF-8B7E-26CB790672A5}" presName="sp" presStyleCnt="0"/>
      <dgm:spPr/>
    </dgm:pt>
    <dgm:pt modelId="{88B99739-2A06-49FA-B890-A421A15830AB}" type="pres">
      <dgm:prSet presAssocID="{727E4F3E-32D3-4FC9-9361-BB1670746956}" presName="linNode" presStyleCnt="0"/>
      <dgm:spPr/>
    </dgm:pt>
    <dgm:pt modelId="{B3FBCB52-5798-46D8-A098-3E0341AD14B6}" type="pres">
      <dgm:prSet presAssocID="{727E4F3E-32D3-4FC9-9361-BB167074695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A337EF-0C57-4046-9563-B4C19B25103C}" type="pres">
      <dgm:prSet presAssocID="{727E4F3E-32D3-4FC9-9361-BB167074695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433B22-A065-4EFB-949D-8BC5CA8A91F7}" type="pres">
      <dgm:prSet presAssocID="{6B046ADE-2C51-4821-9AD8-EBD1CC4F74E9}" presName="sp" presStyleCnt="0"/>
      <dgm:spPr/>
    </dgm:pt>
    <dgm:pt modelId="{8C94F54C-B517-4C1C-94EC-A0D1965B4C0A}" type="pres">
      <dgm:prSet presAssocID="{004C86C8-9B4B-4E34-8168-A3B0C205207A}" presName="linNode" presStyleCnt="0"/>
      <dgm:spPr/>
    </dgm:pt>
    <dgm:pt modelId="{B70DEF74-7AAF-4E93-B6FB-80C139093461}" type="pres">
      <dgm:prSet presAssocID="{004C86C8-9B4B-4E34-8168-A3B0C205207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12C70B-13FD-4EF0-8079-D92F3B459B19}" type="pres">
      <dgm:prSet presAssocID="{004C86C8-9B4B-4E34-8168-A3B0C205207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6542126-BF27-4556-9F98-E408B53A2662}" type="presOf" srcId="{4743D390-3569-4C83-B675-A37C7BF6D300}" destId="{3F48B228-1356-44C7-A688-C717A797EDEE}" srcOrd="0" destOrd="0" presId="urn:microsoft.com/office/officeart/2005/8/layout/vList5"/>
    <dgm:cxn modelId="{4CB12DA6-15A5-47CD-8456-B254A4220E1B}" type="presOf" srcId="{389CD4D6-AC33-4657-8858-94F3A5EC6C96}" destId="{1512C70B-13FD-4EF0-8079-D92F3B459B19}" srcOrd="0" destOrd="0" presId="urn:microsoft.com/office/officeart/2005/8/layout/vList5"/>
    <dgm:cxn modelId="{D60E5A23-075C-4681-A09E-BE4876E285D1}" type="presOf" srcId="{1BEB64E5-2392-4F83-8E2A-7C2FFCB87ACE}" destId="{388C71D5-0E3D-4F05-B833-903EEFF78FFA}" srcOrd="0" destOrd="0" presId="urn:microsoft.com/office/officeart/2005/8/layout/vList5"/>
    <dgm:cxn modelId="{1C9609CF-B8C7-4C27-ADA3-C18EEA1BD2CB}" srcId="{4743D390-3569-4C83-B675-A37C7BF6D300}" destId="{E894066F-29A7-4598-A9A7-1601BB709627}" srcOrd="2" destOrd="0" parTransId="{4D2C50C5-850D-47C7-AE6D-11A3C5B59C8A}" sibTransId="{4B2461EA-8AE5-4B67-B297-0AA2B48F6D53}"/>
    <dgm:cxn modelId="{F3BCCF15-BBFA-4B36-AC8F-532E70D68742}" srcId="{3C721496-69C3-4825-9286-2DAFAF4106C7}" destId="{004C86C8-9B4B-4E34-8168-A3B0C205207A}" srcOrd="2" destOrd="0" parTransId="{779F9A4D-1F3B-4F95-963F-9D8758FAFC07}" sibTransId="{3BE38C47-9FB4-42B5-B813-D98E03252F1F}"/>
    <dgm:cxn modelId="{BB383ECB-41AD-4ED7-B34F-A7B26495875C}" type="presOf" srcId="{004C86C8-9B4B-4E34-8168-A3B0C205207A}" destId="{B70DEF74-7AAF-4E93-B6FB-80C139093461}" srcOrd="0" destOrd="0" presId="urn:microsoft.com/office/officeart/2005/8/layout/vList5"/>
    <dgm:cxn modelId="{FF9E2040-AF7B-40DE-9733-6F1149A10921}" type="presOf" srcId="{DFFE7A31-3C51-41FA-BB7E-39472F699740}" destId="{52A337EF-0C57-4046-9563-B4C19B25103C}" srcOrd="0" destOrd="2" presId="urn:microsoft.com/office/officeart/2005/8/layout/vList5"/>
    <dgm:cxn modelId="{35646670-7285-4AA1-9228-1FC22544F262}" srcId="{3C721496-69C3-4825-9286-2DAFAF4106C7}" destId="{727E4F3E-32D3-4FC9-9361-BB1670746956}" srcOrd="1" destOrd="0" parTransId="{CC4092F6-EB91-4247-87C6-8EB7CD8D74E5}" sibTransId="{6B046ADE-2C51-4821-9AD8-EBD1CC4F74E9}"/>
    <dgm:cxn modelId="{037CAC3A-B013-4081-BD95-32F8FA673F29}" srcId="{004C86C8-9B4B-4E34-8168-A3B0C205207A}" destId="{488D41D9-D86F-43C4-A413-90AA09B2C42F}" srcOrd="2" destOrd="0" parTransId="{7E1EF9E8-5150-4794-9305-B66F09B17D6E}" sibTransId="{04F0F328-0B9C-498F-841F-C5FB8B609F80}"/>
    <dgm:cxn modelId="{0356284D-FFC7-4B68-B2B2-A58A23E63F3A}" type="presOf" srcId="{488D41D9-D86F-43C4-A413-90AA09B2C42F}" destId="{1512C70B-13FD-4EF0-8079-D92F3B459B19}" srcOrd="0" destOrd="2" presId="urn:microsoft.com/office/officeart/2005/8/layout/vList5"/>
    <dgm:cxn modelId="{045D17F2-6DA7-4DC9-8DDE-A3CEBE6E72DB}" type="presOf" srcId="{E894066F-29A7-4598-A9A7-1601BB709627}" destId="{388C71D5-0E3D-4F05-B833-903EEFF78FFA}" srcOrd="0" destOrd="2" presId="urn:microsoft.com/office/officeart/2005/8/layout/vList5"/>
    <dgm:cxn modelId="{771CF3E6-AC06-473A-9051-916F2827ED15}" srcId="{004C86C8-9B4B-4E34-8168-A3B0C205207A}" destId="{A31769C4-46E2-404E-A2D8-C65329C11871}" srcOrd="1" destOrd="0" parTransId="{8ED33E25-AB84-45CF-95F7-5CE65BF70D21}" sibTransId="{0AE53F51-3B25-430F-9886-8EE85E2984AF}"/>
    <dgm:cxn modelId="{66483435-1A06-44EF-937E-5537B7774AB3}" srcId="{727E4F3E-32D3-4FC9-9361-BB1670746956}" destId="{DED0E7D3-BA34-41DE-AA1A-AC1A991A818F}" srcOrd="1" destOrd="0" parTransId="{4230398B-D50C-47D1-A313-7C2F077E6AF5}" sibTransId="{AF422678-6687-4317-ABD6-3F5FE1351DC5}"/>
    <dgm:cxn modelId="{CC24D402-E15F-4522-8E5D-283C08A50952}" type="presOf" srcId="{3C721496-69C3-4825-9286-2DAFAF4106C7}" destId="{7E19DC4C-195C-41D8-8B51-8C1706C8F403}" srcOrd="0" destOrd="0" presId="urn:microsoft.com/office/officeart/2005/8/layout/vList5"/>
    <dgm:cxn modelId="{EA40056B-6107-4EB8-86F2-8B538859F936}" srcId="{3C721496-69C3-4825-9286-2DAFAF4106C7}" destId="{4743D390-3569-4C83-B675-A37C7BF6D300}" srcOrd="0" destOrd="0" parTransId="{BA126D4D-0711-4B85-9432-2A5C3E986B73}" sibTransId="{01D624E0-2569-43AF-8B7E-26CB790672A5}"/>
    <dgm:cxn modelId="{A8122020-818E-4CE1-898D-246523D56CB3}" type="presOf" srcId="{A31769C4-46E2-404E-A2D8-C65329C11871}" destId="{1512C70B-13FD-4EF0-8079-D92F3B459B19}" srcOrd="0" destOrd="1" presId="urn:microsoft.com/office/officeart/2005/8/layout/vList5"/>
    <dgm:cxn modelId="{6BD81291-B1BA-4AD3-AB83-FECA769A0FE4}" srcId="{004C86C8-9B4B-4E34-8168-A3B0C205207A}" destId="{389CD4D6-AC33-4657-8858-94F3A5EC6C96}" srcOrd="0" destOrd="0" parTransId="{DF8068E1-2187-499C-BA84-AD9AFB5E4EE1}" sibTransId="{0CADFF4B-A230-4E3F-BCC6-97286C3FEA09}"/>
    <dgm:cxn modelId="{B39F023A-E8E6-4005-BDC7-0EC72CBDC202}" type="presOf" srcId="{E609A5DC-BC21-4CE3-B2B3-61C47C1280B4}" destId="{52A337EF-0C57-4046-9563-B4C19B25103C}" srcOrd="0" destOrd="0" presId="urn:microsoft.com/office/officeart/2005/8/layout/vList5"/>
    <dgm:cxn modelId="{77D24876-9F66-417A-9615-8695B6819129}" type="presOf" srcId="{727E4F3E-32D3-4FC9-9361-BB1670746956}" destId="{B3FBCB52-5798-46D8-A098-3E0341AD14B6}" srcOrd="0" destOrd="0" presId="urn:microsoft.com/office/officeart/2005/8/layout/vList5"/>
    <dgm:cxn modelId="{E9B3839C-7720-4B31-9AD6-7704EF6210BA}" srcId="{4743D390-3569-4C83-B675-A37C7BF6D300}" destId="{1BEB64E5-2392-4F83-8E2A-7C2FFCB87ACE}" srcOrd="0" destOrd="0" parTransId="{062BED3A-9205-4609-8F1E-31AABEC03BBC}" sibTransId="{540E522C-22DE-4B85-B4BD-3E0A99634030}"/>
    <dgm:cxn modelId="{B238D7F7-FD53-49A7-8070-F3DBBD72CCFF}" srcId="{4743D390-3569-4C83-B675-A37C7BF6D300}" destId="{BB5A83B3-019C-41FE-A27E-FBB3AE995445}" srcOrd="1" destOrd="0" parTransId="{835509D4-B2AC-44FD-A6AE-796D504979C5}" sibTransId="{369DE56C-BF5D-4F27-AC69-4A600AA3E94B}"/>
    <dgm:cxn modelId="{49278EE8-8FA5-446B-8089-C5662E22C109}" type="presOf" srcId="{BB5A83B3-019C-41FE-A27E-FBB3AE995445}" destId="{388C71D5-0E3D-4F05-B833-903EEFF78FFA}" srcOrd="0" destOrd="1" presId="urn:microsoft.com/office/officeart/2005/8/layout/vList5"/>
    <dgm:cxn modelId="{3CEBDF42-BD10-4FF3-B63A-B61B47AF9D99}" srcId="{727E4F3E-32D3-4FC9-9361-BB1670746956}" destId="{DFFE7A31-3C51-41FA-BB7E-39472F699740}" srcOrd="2" destOrd="0" parTransId="{BA96D648-DC68-409A-B2BA-53737FFDFFE5}" sibTransId="{0D5E5EBA-6692-41CF-A1F1-62166A9D2FF3}"/>
    <dgm:cxn modelId="{A504F471-C19A-4765-BB24-90BC0F0B5F1E}" srcId="{727E4F3E-32D3-4FC9-9361-BB1670746956}" destId="{E609A5DC-BC21-4CE3-B2B3-61C47C1280B4}" srcOrd="0" destOrd="0" parTransId="{776CF670-DF71-41B8-914E-F481ED414CA0}" sibTransId="{3AEBF046-26EF-4E89-9133-31049F32EF15}"/>
    <dgm:cxn modelId="{C390F6B9-EC15-4FD9-8302-F1605D7FB745}" type="presOf" srcId="{DED0E7D3-BA34-41DE-AA1A-AC1A991A818F}" destId="{52A337EF-0C57-4046-9563-B4C19B25103C}" srcOrd="0" destOrd="1" presId="urn:microsoft.com/office/officeart/2005/8/layout/vList5"/>
    <dgm:cxn modelId="{BCDF6EB3-0F73-4732-BDBD-B7D1A2E42752}" type="presParOf" srcId="{7E19DC4C-195C-41D8-8B51-8C1706C8F403}" destId="{6297ECD9-16E9-418A-9EFD-99E3EE00DBC1}" srcOrd="0" destOrd="0" presId="urn:microsoft.com/office/officeart/2005/8/layout/vList5"/>
    <dgm:cxn modelId="{0A841E9B-A687-4D25-85D5-C9AD156D4915}" type="presParOf" srcId="{6297ECD9-16E9-418A-9EFD-99E3EE00DBC1}" destId="{3F48B228-1356-44C7-A688-C717A797EDEE}" srcOrd="0" destOrd="0" presId="urn:microsoft.com/office/officeart/2005/8/layout/vList5"/>
    <dgm:cxn modelId="{2027C431-57D3-4A84-906D-93AD42257E7E}" type="presParOf" srcId="{6297ECD9-16E9-418A-9EFD-99E3EE00DBC1}" destId="{388C71D5-0E3D-4F05-B833-903EEFF78FFA}" srcOrd="1" destOrd="0" presId="urn:microsoft.com/office/officeart/2005/8/layout/vList5"/>
    <dgm:cxn modelId="{D77927B1-08C5-40E7-A6B1-E4F25AC562A1}" type="presParOf" srcId="{7E19DC4C-195C-41D8-8B51-8C1706C8F403}" destId="{4641ED02-5730-484A-AA6A-214C3BA67C09}" srcOrd="1" destOrd="0" presId="urn:microsoft.com/office/officeart/2005/8/layout/vList5"/>
    <dgm:cxn modelId="{17C4BF93-D2E2-4039-8C91-547658E2D7A1}" type="presParOf" srcId="{7E19DC4C-195C-41D8-8B51-8C1706C8F403}" destId="{88B99739-2A06-49FA-B890-A421A15830AB}" srcOrd="2" destOrd="0" presId="urn:microsoft.com/office/officeart/2005/8/layout/vList5"/>
    <dgm:cxn modelId="{369BC1C8-7D5D-4113-B8CE-04A9C68009F7}" type="presParOf" srcId="{88B99739-2A06-49FA-B890-A421A15830AB}" destId="{B3FBCB52-5798-46D8-A098-3E0341AD14B6}" srcOrd="0" destOrd="0" presId="urn:microsoft.com/office/officeart/2005/8/layout/vList5"/>
    <dgm:cxn modelId="{E98409A8-942D-4546-81CF-9E9060C97619}" type="presParOf" srcId="{88B99739-2A06-49FA-B890-A421A15830AB}" destId="{52A337EF-0C57-4046-9563-B4C19B25103C}" srcOrd="1" destOrd="0" presId="urn:microsoft.com/office/officeart/2005/8/layout/vList5"/>
    <dgm:cxn modelId="{0D2016B3-C6A4-42BD-BBCD-844512DEEDB2}" type="presParOf" srcId="{7E19DC4C-195C-41D8-8B51-8C1706C8F403}" destId="{51433B22-A065-4EFB-949D-8BC5CA8A91F7}" srcOrd="3" destOrd="0" presId="urn:microsoft.com/office/officeart/2005/8/layout/vList5"/>
    <dgm:cxn modelId="{0091E765-6612-497F-AA0E-EC309D79C8E0}" type="presParOf" srcId="{7E19DC4C-195C-41D8-8B51-8C1706C8F403}" destId="{8C94F54C-B517-4C1C-94EC-A0D1965B4C0A}" srcOrd="4" destOrd="0" presId="urn:microsoft.com/office/officeart/2005/8/layout/vList5"/>
    <dgm:cxn modelId="{BFE9D4B4-AF4A-4E33-94F7-B91AADFE6ED3}" type="presParOf" srcId="{8C94F54C-B517-4C1C-94EC-A0D1965B4C0A}" destId="{B70DEF74-7AAF-4E93-B6FB-80C139093461}" srcOrd="0" destOrd="0" presId="urn:microsoft.com/office/officeart/2005/8/layout/vList5"/>
    <dgm:cxn modelId="{D15416FD-AAD3-4D18-9603-184E511BB984}" type="presParOf" srcId="{8C94F54C-B517-4C1C-94EC-A0D1965B4C0A}" destId="{1512C70B-13FD-4EF0-8079-D92F3B459B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C71D5-0E3D-4F05-B833-903EEFF78FFA}">
      <dsp:nvSpPr>
        <dsp:cNvPr id="0" name=""/>
        <dsp:cNvSpPr/>
      </dsp:nvSpPr>
      <dsp:spPr>
        <a:xfrm rot="5400000">
          <a:off x="6192810" y="-2506529"/>
          <a:ext cx="1041201" cy="63185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cs-CZ" sz="1400" kern="1200" dirty="0"/>
            <a:t>Identifikace ročních energetických potřeb lokality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cs-CZ" sz="1400" kern="1200" dirty="0"/>
            <a:t>Simulace agregované roční potenciální výroby OZE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cs-CZ" sz="1400" kern="1200" dirty="0"/>
            <a:t>Zhodnocení technické realizovatelnosti (tech. parametry sítě)</a:t>
          </a:r>
        </a:p>
      </dsp:txBody>
      <dsp:txXfrm rot="-5400000">
        <a:off x="3554159" y="182949"/>
        <a:ext cx="6267677" cy="939547"/>
      </dsp:txXfrm>
    </dsp:sp>
    <dsp:sp modelId="{3F48B228-1356-44C7-A688-C717A797EDEE}">
      <dsp:nvSpPr>
        <dsp:cNvPr id="0" name=""/>
        <dsp:cNvSpPr/>
      </dsp:nvSpPr>
      <dsp:spPr>
        <a:xfrm>
          <a:off x="0" y="1971"/>
          <a:ext cx="3554158" cy="1301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LEVEL 1 – Územní energetická bilance</a:t>
          </a:r>
        </a:p>
      </dsp:txBody>
      <dsp:txXfrm>
        <a:off x="63534" y="65505"/>
        <a:ext cx="3427090" cy="1174433"/>
      </dsp:txXfrm>
    </dsp:sp>
    <dsp:sp modelId="{52A337EF-0C57-4046-9563-B4C19B25103C}">
      <dsp:nvSpPr>
        <dsp:cNvPr id="0" name=""/>
        <dsp:cNvSpPr/>
      </dsp:nvSpPr>
      <dsp:spPr>
        <a:xfrm rot="5400000">
          <a:off x="6192810" y="-1139952"/>
          <a:ext cx="1041201" cy="63185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/>
            <a:t>Podrobná simulace průběhových diagramů spotřeby zahrnutých budov EK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/>
            <a:t>Simulace vlivu a ekonomických dopadů distribučních plateb a legislativy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/>
            <a:t>Zhodnocení provozu EK a identifikace dopadů a přínosů v lokalitě</a:t>
          </a:r>
        </a:p>
      </dsp:txBody>
      <dsp:txXfrm rot="-5400000">
        <a:off x="3554159" y="1549526"/>
        <a:ext cx="6267677" cy="939547"/>
      </dsp:txXfrm>
    </dsp:sp>
    <dsp:sp modelId="{B3FBCB52-5798-46D8-A098-3E0341AD14B6}">
      <dsp:nvSpPr>
        <dsp:cNvPr id="0" name=""/>
        <dsp:cNvSpPr/>
      </dsp:nvSpPr>
      <dsp:spPr>
        <a:xfrm>
          <a:off x="0" y="1368549"/>
          <a:ext cx="3554158" cy="1301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LEVEL 2 – Jednotlivé objekty</a:t>
          </a:r>
        </a:p>
      </dsp:txBody>
      <dsp:txXfrm>
        <a:off x="63534" y="1432083"/>
        <a:ext cx="3427090" cy="1174433"/>
      </dsp:txXfrm>
    </dsp:sp>
    <dsp:sp modelId="{1512C70B-13FD-4EF0-8079-D92F3B459B19}">
      <dsp:nvSpPr>
        <dsp:cNvPr id="0" name=""/>
        <dsp:cNvSpPr/>
      </dsp:nvSpPr>
      <dsp:spPr>
        <a:xfrm rot="5400000">
          <a:off x="6192810" y="226624"/>
          <a:ext cx="1041201" cy="63185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/>
            <a:t>Simulace dopadů obměny zařízení – např. elektrifikace vytápění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/>
            <a:t>Simulace změny charakteru odběrných míst – TDD vs. AMM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/>
            <a:t>Zhodnocení potenciálu poskytování flexibility – LEX OZE III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 rot="-5400000">
        <a:off x="3554159" y="2916103"/>
        <a:ext cx="6267677" cy="939547"/>
      </dsp:txXfrm>
    </dsp:sp>
    <dsp:sp modelId="{B70DEF74-7AAF-4E93-B6FB-80C139093461}">
      <dsp:nvSpPr>
        <dsp:cNvPr id="0" name=""/>
        <dsp:cNvSpPr/>
      </dsp:nvSpPr>
      <dsp:spPr>
        <a:xfrm>
          <a:off x="0" y="2735126"/>
          <a:ext cx="3554158" cy="13015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LEVEL 3 - Technologie</a:t>
          </a:r>
        </a:p>
      </dsp:txBody>
      <dsp:txXfrm>
        <a:off x="63534" y="2798660"/>
        <a:ext cx="3427090" cy="1174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898BE96-B282-47E7-BAF0-9C22F4DBD6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99091CB-35A8-4FA0-B7DC-43F8FA412E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01B28-DED5-4B9B-97B5-1EA7C1FECAF8}" type="datetimeFigureOut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11.05.2025</a:t>
            </a:fld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261DE8-676F-4D84-9C28-C5E3CBA14D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6DBCE1-1556-448F-A1A7-EF277625D4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09BF7-EC9D-4B2F-949E-762EEF1F237F}" type="slidenum"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62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E9D954-6318-4153-87F1-40A56E10BA56}" type="datetimeFigureOut">
              <a:rPr lang="cs-CZ" smtClean="0"/>
              <a:pPr/>
              <a:t>11.05.2025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A50E51-65BC-4309-80D0-64A20CA642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34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noProof="1"/>
              <a:t>CEP – Clean energy package – čistá energie pro evropany</a:t>
            </a:r>
          </a:p>
          <a:p>
            <a:r>
              <a:rPr lang="cs-CZ" sz="1200" noProof="1"/>
              <a:t>RED – Renewable energy directive – Nařízení pro podporu OZE</a:t>
            </a:r>
          </a:p>
          <a:p>
            <a:r>
              <a:rPr lang="cs-CZ" sz="1200" noProof="1"/>
              <a:t>IEMD – Internal Energy Market Directive – Nařízení pravidlech vnitřního trhu s elektřinou</a:t>
            </a:r>
          </a:p>
          <a:p>
            <a:r>
              <a:rPr lang="cs-CZ" sz="1200" noProof="1"/>
              <a:t>EDC – Elektroenergetické datové centrum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50E51-65BC-4309-80D0-64A20CA642F2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24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TDD – typový diagram dodávky – statistický odhad neprůběhového měření</a:t>
            </a:r>
          </a:p>
          <a:p>
            <a:r>
              <a:rPr lang="cs-CZ" dirty="0"/>
              <a:t>AMM – Reálný spotřební data – průběhové měření – průběhový elektroměr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50E51-65BC-4309-80D0-64A20CA642F2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94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51495-46B9-1A2A-15C1-612601204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73255AA-0F5B-BE54-3737-F96A3D495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CC93566-C7C3-03CD-9949-6688E84D8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noProof="1"/>
              <a:t>CEP – Clean energy package – čistá energie pro evropany</a:t>
            </a:r>
          </a:p>
          <a:p>
            <a:r>
              <a:rPr lang="cs-CZ" sz="1200" noProof="1"/>
              <a:t>RED – Renewable energy directive – Nařízení pro podporu OZE</a:t>
            </a:r>
          </a:p>
          <a:p>
            <a:r>
              <a:rPr lang="cs-CZ" sz="1200" noProof="1"/>
              <a:t>IEMD – Internal Energy Market Directive – Nařízení pravidlech vnitřního trhu s elektřinou</a:t>
            </a:r>
          </a:p>
          <a:p>
            <a:r>
              <a:rPr lang="cs-CZ" sz="1200" noProof="1"/>
              <a:t>EDC – Elektroenergetické datové centrum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799284-2FD4-5247-EA9D-91E20D706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50E51-65BC-4309-80D0-64A20CA642F2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87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7energy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7energy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7E810-18B1-4A72-9B53-BBBCDC1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2914404"/>
            <a:ext cx="4103233" cy="997196"/>
          </a:xfrm>
        </p:spPr>
        <p:txBody>
          <a:bodyPr wrap="square" anchor="b">
            <a:sp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2A45F9-ED72-4B99-83EE-D8BD204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4141630"/>
            <a:ext cx="4103233" cy="2215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TextovéPole 5">
            <a:hlinkClick r:id="rId2"/>
            <a:extLst>
              <a:ext uri="{FF2B5EF4-FFF2-40B4-BE49-F238E27FC236}">
                <a16:creationId xmlns:a16="http://schemas.microsoft.com/office/drawing/2014/main" id="{00EA02CA-CF59-4178-A6A2-09F21BC57F22}"/>
              </a:ext>
            </a:extLst>
          </p:cNvPr>
          <p:cNvSpPr txBox="1"/>
          <p:nvPr userDrawn="1"/>
        </p:nvSpPr>
        <p:spPr>
          <a:xfrm>
            <a:off x="947738" y="5954847"/>
            <a:ext cx="1201688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140" dirty="0">
                <a:solidFill>
                  <a:schemeClr val="tx2"/>
                </a:solidFill>
              </a:rPr>
              <a:t>www.7.cz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438" y="790977"/>
            <a:ext cx="673728" cy="657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606" y="585067"/>
            <a:ext cx="2853503" cy="1060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02" y="683806"/>
            <a:ext cx="3329926" cy="86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3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–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5C5E902-0519-49D0-8EA2-EE8ED34B4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97E810-18B1-4A72-9B53-BBBCDC1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1481121"/>
            <a:ext cx="4103233" cy="997196"/>
          </a:xfrm>
        </p:spPr>
        <p:txBody>
          <a:bodyPr wrap="square" anchor="b">
            <a:spAutoFit/>
          </a:bodyPr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2A45F9-ED72-4B99-83EE-D8BD204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2713791"/>
            <a:ext cx="4103233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5465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–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5C5E902-0519-49D0-8EA2-EE8ED34B4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97E810-18B1-4A72-9B53-BBBCDC1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4995" y="4077815"/>
            <a:ext cx="4103233" cy="997196"/>
          </a:xfrm>
        </p:spPr>
        <p:txBody>
          <a:bodyPr wrap="square" anchor="b">
            <a:spAutoFit/>
          </a:bodyPr>
          <a:lstStyle>
            <a:lvl1pPr>
              <a:defRPr sz="3600">
                <a:solidFill>
                  <a:schemeClr val="accent2"/>
                </a:solidFill>
                <a:effectLst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2A45F9-ED72-4B99-83EE-D8BD204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4995" y="5310485"/>
            <a:ext cx="4103233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84213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–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5C5E902-0519-49D0-8EA2-EE8ED34B4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97E810-18B1-4A72-9B53-BBBCDC1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2005" y="434499"/>
            <a:ext cx="4103233" cy="997196"/>
          </a:xfrm>
        </p:spPr>
        <p:txBody>
          <a:bodyPr wrap="square" anchor="b">
            <a:spAutoFit/>
          </a:bodyPr>
          <a:lstStyle>
            <a:lvl1pPr>
              <a:defRPr sz="3600">
                <a:solidFill>
                  <a:schemeClr val="accent2"/>
                </a:solidFill>
                <a:effectLst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2A45F9-ED72-4B99-83EE-D8BD204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2005" y="1667169"/>
            <a:ext cx="4103233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1470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29D29-F5FB-4BE8-B58A-4156D148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735729"/>
            <a:ext cx="4792661" cy="997196"/>
          </a:xfrm>
        </p:spPr>
        <p:txBody>
          <a:bodyPr anchor="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CFAF86-2340-4639-B108-432D821B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2481942"/>
            <a:ext cx="4792662" cy="332354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0C0C6F-EE6D-4E2F-8CA0-82AA0361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1571-48FA-4947-8D98-E3CA72537B41}" type="datetime1">
              <a:rPr lang="cs-CZ" smtClean="0"/>
              <a:t>11.05.2025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2B83D4-54A5-479E-8C65-3A770FD6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44836" y="6319539"/>
            <a:ext cx="4158957" cy="174522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ECFFD1-4FAC-4EBC-9F04-1A6601BB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92310512-11CE-4B38-B3F7-DE6CFA5FF36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1255222"/>
            <a:ext cx="2457796" cy="4550265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81AEE23A-4F2B-4417-A67D-02AC24DB2D1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967442" y="1255222"/>
            <a:ext cx="2457796" cy="4550265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2616C821-DDD3-4941-94A9-4CD993B43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735729"/>
            <a:ext cx="2457795" cy="2215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TITULEK</a:t>
            </a:r>
          </a:p>
        </p:txBody>
      </p:sp>
      <p:sp>
        <p:nvSpPr>
          <p:cNvPr id="16" name="Zástupný symbol pro text 14">
            <a:extLst>
              <a:ext uri="{FF2B5EF4-FFF2-40B4-BE49-F238E27FC236}">
                <a16:creationId xmlns:a16="http://schemas.microsoft.com/office/drawing/2014/main" id="{93D30FEE-3AC3-4E5D-B56B-7BF5851FD2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67442" y="735729"/>
            <a:ext cx="2457795" cy="2215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TITULEK</a:t>
            </a:r>
          </a:p>
        </p:txBody>
      </p:sp>
    </p:spTree>
    <p:extLst>
      <p:ext uri="{BB962C8B-B14F-4D97-AF65-F5344CB8AC3E}">
        <p14:creationId xmlns:p14="http://schemas.microsoft.com/office/powerpoint/2010/main" val="2683140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vlevo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29D29-F5FB-4BE8-B58A-4156D148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735013"/>
            <a:ext cx="4792661" cy="997196"/>
          </a:xfrm>
        </p:spPr>
        <p:txBody>
          <a:bodyPr anchor="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CFAF86-2340-4639-B108-432D821B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2481942"/>
            <a:ext cx="4792662" cy="332354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0C0C6F-EE6D-4E2F-8CA0-82AA0361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49F1-284B-4280-AF87-10C438DF8AF5}" type="datetime1">
              <a:rPr lang="cs-CZ" smtClean="0"/>
              <a:t>11.05.2025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ECFFD1-4FAC-4EBC-9F04-1A6601BB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5054D25D-C8FA-4CBB-8BBB-9F749CAEDAC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15025" y="735013"/>
            <a:ext cx="5510213" cy="5070475"/>
          </a:xfrm>
        </p:spPr>
        <p:txBody>
          <a:bodyPr tIns="1944000" anchor="t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575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B4092-F425-42FE-816D-2F7FC22F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937C59A-58C9-44EC-8DB1-B02B28DD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C6C7-F7A6-47B5-A89F-CC9E41663A0E}" type="datetime1">
              <a:rPr lang="cs-CZ" smtClean="0"/>
              <a:t>11.05.2025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C29D5F3-3450-4F00-9F6E-866D3557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8270" y="6319539"/>
            <a:ext cx="4295523" cy="174522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6DC42B9-2668-4D56-9648-D18D5E2C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02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EA2D52A-4C89-4221-B8F9-9B4AD944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C973-0906-49DA-93F6-50C281429D14}" type="datetime1">
              <a:rPr lang="cs-CZ" smtClean="0"/>
              <a:t>11.05.2025</a:t>
            </a:fld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60D8C7-C1AB-4084-9852-59779969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489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B4092-F425-42FE-816D-2F7FC22F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3732396"/>
            <a:ext cx="3682450" cy="4985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TextovéPole 10">
            <a:hlinkClick r:id="rId2"/>
            <a:extLst>
              <a:ext uri="{FF2B5EF4-FFF2-40B4-BE49-F238E27FC236}">
                <a16:creationId xmlns:a16="http://schemas.microsoft.com/office/drawing/2014/main" id="{C387342C-0DCF-4FBF-95EA-DDE6AE24A022}"/>
              </a:ext>
            </a:extLst>
          </p:cNvPr>
          <p:cNvSpPr txBox="1"/>
          <p:nvPr userDrawn="1"/>
        </p:nvSpPr>
        <p:spPr>
          <a:xfrm>
            <a:off x="947738" y="5954847"/>
            <a:ext cx="1201688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cs-CZ" sz="1140" dirty="0">
                <a:solidFill>
                  <a:schemeClr val="tx2"/>
                </a:solidFill>
              </a:rPr>
              <a:t>www.7.cz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438" y="790977"/>
            <a:ext cx="673728" cy="657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606" y="585067"/>
            <a:ext cx="2853503" cy="1060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02" y="683806"/>
            <a:ext cx="3329926" cy="86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3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29D29-F5FB-4BE8-B58A-4156D1486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CFAF86-2340-4639-B108-432D821B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0C0C6F-EE6D-4E2F-8CA0-82AA0361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F42E-7D4C-49BC-9FFF-4FF6F672AA65}" type="datetime1">
              <a:rPr lang="cs-CZ" smtClean="0"/>
              <a:t>11.05.2025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ECFFD1-4FAC-4EBC-9F04-1A6601BB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50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CFAF86-2340-4639-B108-432D821B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2481942"/>
            <a:ext cx="4792662" cy="332354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0C0C6F-EE6D-4E2F-8CA0-82AA0361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002B-A6DC-441C-8721-6FE88D59981D}" type="datetime1">
              <a:rPr lang="cs-CZ" smtClean="0"/>
              <a:t>11.05.2025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ECFFD1-4FAC-4EBC-9F04-1A6601BB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87AE72EC-3CF8-488F-8D43-D6DCE244D7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731501"/>
            <a:ext cx="5329238" cy="5073987"/>
          </a:xfrm>
        </p:spPr>
        <p:txBody>
          <a:bodyPr tIns="0" bIns="1188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9301A907-67EF-468E-8AD3-C97F57AE25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7738" y="1976951"/>
            <a:ext cx="4792662" cy="26828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pPr lvl="0"/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1E2DD7C-983A-4A60-9A7A-30F4E1E6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731501"/>
            <a:ext cx="4792661" cy="997196"/>
          </a:xfrm>
        </p:spPr>
        <p:txBody>
          <a:bodyPr anchor="t"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64179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– 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7E810-18B1-4A72-9B53-BBBCDC1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2611418"/>
            <a:ext cx="4103233" cy="997196"/>
          </a:xfrm>
        </p:spPr>
        <p:txBody>
          <a:bodyPr wrap="square" anchor="b">
            <a:sp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2A45F9-ED72-4B99-83EE-D8BD204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3844088"/>
            <a:ext cx="4103233" cy="2215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463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 – pozitiv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7E810-18B1-4A72-9B53-BBBCDC1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2611418"/>
            <a:ext cx="4103233" cy="997196"/>
          </a:xfrm>
        </p:spPr>
        <p:txBody>
          <a:bodyPr wrap="square" anchor="b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2A45F9-ED72-4B99-83EE-D8BD204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3844088"/>
            <a:ext cx="4103233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66970A3D-D262-4095-B37D-04E6F4C574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2628000" bIns="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72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 – negativ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66970A3D-D262-4095-B37D-04E6F4C574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tIns="2628000" bIns="0"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97E810-18B1-4A72-9B53-BBBCDC1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2611418"/>
            <a:ext cx="4103233" cy="997196"/>
          </a:xfrm>
        </p:spPr>
        <p:txBody>
          <a:bodyPr wrap="square" anchor="b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2A45F9-ED72-4B99-83EE-D8BD204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3844088"/>
            <a:ext cx="4103233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0769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–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5C5E902-0519-49D0-8EA2-EE8ED34B45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97E810-18B1-4A72-9B53-BBBCDC1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2611418"/>
            <a:ext cx="4103233" cy="997196"/>
          </a:xfrm>
        </p:spPr>
        <p:txBody>
          <a:bodyPr wrap="square" anchor="b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2A45F9-ED72-4B99-83EE-D8BD204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3844088"/>
            <a:ext cx="4103233" cy="2215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9753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–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5C5E902-0519-49D0-8EA2-EE8ED34B4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97E810-18B1-4A72-9B53-BBBCDC1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662875"/>
            <a:ext cx="4103233" cy="997196"/>
          </a:xfrm>
          <a:effectLst/>
        </p:spPr>
        <p:txBody>
          <a:bodyPr wrap="square" anchor="b">
            <a:spAutoFit/>
          </a:bodyPr>
          <a:lstStyle>
            <a:lvl1pPr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2A45F9-ED72-4B99-83EE-D8BD204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1895545"/>
            <a:ext cx="4103233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4919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 –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5C5E902-0519-49D0-8EA2-EE8ED34B4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97E810-18B1-4A72-9B53-BBBCDC1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2178715"/>
            <a:ext cx="4103233" cy="997196"/>
          </a:xfrm>
        </p:spPr>
        <p:txBody>
          <a:bodyPr wrap="square" anchor="b">
            <a:spAutoFit/>
          </a:bodyPr>
          <a:lstStyle>
            <a:lvl1pPr>
              <a:defRPr sz="3600">
                <a:solidFill>
                  <a:schemeClr val="accent2"/>
                </a:solidFill>
                <a:effectLst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2A45F9-ED72-4B99-83EE-D8BD204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3411385"/>
            <a:ext cx="4103233" cy="246221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2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3094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www.7energy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CA1EA36-B6AD-4BE8-A6A2-3106813D5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731501"/>
            <a:ext cx="10477500" cy="4985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54C2BE-FB30-4283-9B87-8F70B0473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1449388"/>
            <a:ext cx="10477501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774E7F-87F0-4E09-AB42-206B69FC9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78119" y="6314900"/>
            <a:ext cx="702128" cy="1745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E005B5B-4C61-4F09-AB4C-7EC44CDD0F02}" type="datetime1">
              <a:rPr lang="cs-CZ" smtClean="0"/>
              <a:t>11.05.2025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2E958A-03BC-46F0-9625-43E6E6E0E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4270" y="6324981"/>
            <a:ext cx="239763" cy="17452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7D1616F-063E-41E8-8FC4-34B34AD84CB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TextovéPole 12">
            <a:hlinkClick r:id="rId19"/>
            <a:extLst>
              <a:ext uri="{FF2B5EF4-FFF2-40B4-BE49-F238E27FC236}">
                <a16:creationId xmlns:a16="http://schemas.microsoft.com/office/drawing/2014/main" id="{1125F4A9-CCDC-409F-A3EC-509317D6B799}"/>
              </a:ext>
            </a:extLst>
          </p:cNvPr>
          <p:cNvSpPr txBox="1"/>
          <p:nvPr userDrawn="1"/>
        </p:nvSpPr>
        <p:spPr>
          <a:xfrm>
            <a:off x="10223550" y="6337615"/>
            <a:ext cx="1201688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1140" dirty="0">
                <a:solidFill>
                  <a:schemeClr val="tx2"/>
                </a:solidFill>
              </a:rPr>
              <a:t>www.7.cz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648" y="6185808"/>
            <a:ext cx="310959" cy="303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069" y="6121288"/>
            <a:ext cx="1310849" cy="4873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37" y="6160736"/>
            <a:ext cx="1364345" cy="35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2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56" r:id="rId3"/>
    <p:sldLayoutId id="2147483651" r:id="rId4"/>
    <p:sldLayoutId id="2147483657" r:id="rId5"/>
    <p:sldLayoutId id="2147483668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54" r:id="rId15"/>
    <p:sldLayoutId id="2147483655" r:id="rId16"/>
    <p:sldLayoutId id="214748366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7" userDrawn="1">
          <p15:clr>
            <a:srgbClr val="F26B43"/>
          </p15:clr>
        </p15:guide>
        <p15:guide id="2" pos="7197" userDrawn="1">
          <p15:clr>
            <a:srgbClr val="F26B43"/>
          </p15:clr>
        </p15:guide>
        <p15:guide id="3" orient="horz" pos="709" userDrawn="1">
          <p15:clr>
            <a:srgbClr val="F26B43"/>
          </p15:clr>
        </p15:guide>
        <p15:guide id="4" orient="horz" pos="913" userDrawn="1">
          <p15:clr>
            <a:srgbClr val="F26B43"/>
          </p15:clr>
        </p15:guide>
        <p15:guide id="5" orient="horz" pos="36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558DA416-4C90-4C53-9E68-21F1815B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2415806"/>
            <a:ext cx="8409204" cy="1495794"/>
          </a:xfrm>
        </p:spPr>
        <p:txBody>
          <a:bodyPr/>
          <a:lstStyle/>
          <a:p>
            <a:r>
              <a:rPr lang="cs-CZ" dirty="0"/>
              <a:t>Výzkum vhodných modelů komunitní energetiky a energetické soběstačnosti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87CA2533-30F3-4F18-BC9D-68FB496D0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4141630"/>
            <a:ext cx="4103233" cy="1723549"/>
          </a:xfrm>
        </p:spPr>
        <p:txBody>
          <a:bodyPr/>
          <a:lstStyle/>
          <a:p>
            <a:r>
              <a:rPr lang="cs-CZ" b="1" dirty="0"/>
              <a:t>Konference Green Mine </a:t>
            </a:r>
          </a:p>
          <a:p>
            <a:r>
              <a:rPr lang="cs-CZ" b="1" dirty="0"/>
              <a:t>13.5.2025</a:t>
            </a:r>
          </a:p>
          <a:p>
            <a:endParaRPr lang="cs-CZ" dirty="0"/>
          </a:p>
          <a:p>
            <a:r>
              <a:rPr lang="cs-CZ" dirty="0"/>
              <a:t>Ing. Kamila Vávrová, Ph.D. </a:t>
            </a:r>
            <a:r>
              <a:rPr lang="cs-CZ" dirty="0" smtClean="0"/>
              <a:t>– Prezentující, Garant VÚ E2</a:t>
            </a:r>
            <a:endParaRPr lang="cs-CZ" dirty="0"/>
          </a:p>
          <a:p>
            <a:r>
              <a:rPr lang="cs-CZ" dirty="0"/>
              <a:t>Ing. Lukáš Janota, Ph.D. – Garant VÚ K4</a:t>
            </a:r>
          </a:p>
          <a:p>
            <a:r>
              <a:rPr lang="cs-CZ" dirty="0"/>
              <a:t>Výzkumný ústav pro krajinu, v. v. i.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2AF4C90-AFC1-F652-A1D8-ECE1AECF1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3308" y="4366792"/>
            <a:ext cx="3863634" cy="10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3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45F90-A79A-E82E-AFE4-17DE10D34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0CE5BCC-8CB2-AE8F-B1D3-2F9219DC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noProof="1"/>
              <a:t>ZávěR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F0130E0-904C-3A26-1154-120898D4A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Klíčovou otázkou spojenou s obnovou post-těžebních lokalit je tvorba dostatečného množství pracovních míst, </a:t>
            </a:r>
            <a:r>
              <a:rPr lang="cs-CZ" sz="2000" b="1" dirty="0"/>
              <a:t>nahrazení energetických zdrojů </a:t>
            </a:r>
            <a:r>
              <a:rPr lang="cs-CZ" sz="2000" dirty="0"/>
              <a:t>a hospodářský rozvoj uhelných regionů</a:t>
            </a:r>
          </a:p>
          <a:p>
            <a:r>
              <a:rPr lang="cs-CZ" sz="2000" b="1" dirty="0"/>
              <a:t>Komunitní energetiky nabízí holistické řešení zmíněných nutností </a:t>
            </a:r>
            <a:r>
              <a:rPr lang="cs-CZ" sz="2000" dirty="0"/>
              <a:t>a potenciál pro zvýšení energetické soběstačnosti regionů, urychlení integrace OZE, tvorbu nových pracovních míst a snížení uhlíkové zátěže lokality.</a:t>
            </a:r>
          </a:p>
          <a:p>
            <a:endParaRPr lang="cs-CZ" sz="1800" noProof="1"/>
          </a:p>
          <a:p>
            <a:endParaRPr lang="cs-CZ" sz="1600" noProof="1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814AE02-D162-DA48-D470-9321D37B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5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52820-A407-F96B-1EBA-5026E5D2E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6003CF33-61B9-52A2-2BF2-DA38EAB8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1534959"/>
            <a:ext cx="8409204" cy="1495794"/>
          </a:xfrm>
        </p:spPr>
        <p:txBody>
          <a:bodyPr/>
          <a:lstStyle/>
          <a:p>
            <a:r>
              <a:rPr lang="cs-CZ" dirty="0"/>
              <a:t>Výzkum vhodnosti pěstování energetických plodin na rekultivované </a:t>
            </a:r>
            <a:r>
              <a:rPr lang="cs-CZ" dirty="0" smtClean="0"/>
              <a:t>půdě</a:t>
            </a:r>
            <a:endParaRPr lang="cs-CZ" dirty="0">
              <a:highlight>
                <a:srgbClr val="FFFF00"/>
              </a:highlight>
            </a:endParaRP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B56D5A47-594C-09C2-AF42-1A352B7E9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4269688"/>
            <a:ext cx="4103233" cy="1477328"/>
          </a:xfrm>
        </p:spPr>
        <p:txBody>
          <a:bodyPr/>
          <a:lstStyle/>
          <a:p>
            <a:r>
              <a:rPr lang="cs-CZ" b="1" dirty="0"/>
              <a:t>Konference Green Mine </a:t>
            </a:r>
          </a:p>
          <a:p>
            <a:r>
              <a:rPr lang="cs-CZ" b="1" dirty="0"/>
              <a:t>13.5.2025</a:t>
            </a:r>
          </a:p>
          <a:p>
            <a:endParaRPr lang="cs-CZ" dirty="0"/>
          </a:p>
          <a:p>
            <a:r>
              <a:rPr lang="cs-CZ" dirty="0"/>
              <a:t>Ing. Jan Weger, Ph.D. - Prezentující</a:t>
            </a:r>
          </a:p>
          <a:p>
            <a:r>
              <a:rPr lang="cs-CZ" dirty="0"/>
              <a:t>Ing. Kamila Vávrová, Ph.D. – Garant</a:t>
            </a:r>
          </a:p>
          <a:p>
            <a:r>
              <a:rPr lang="cs-CZ" dirty="0"/>
              <a:t>Výzkumný ústav pro krajinu, v. v. i.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FD629BF-4835-BBA2-F245-AA1C600D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0059" y="5233514"/>
            <a:ext cx="3863634" cy="10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284" y="3143334"/>
            <a:ext cx="2797527" cy="186501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37758" y="2158980"/>
            <a:ext cx="3256424" cy="244231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140" y="3143334"/>
            <a:ext cx="2797527" cy="186501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483" y="3166617"/>
            <a:ext cx="2193658" cy="16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výzkumu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 Na </a:t>
            </a:r>
            <a:r>
              <a:rPr lang="cs-CZ" sz="2000" dirty="0"/>
              <a:t>inovativní přístup k rekultivaci a využití rekultivované půdy prostřednictvím energetických </a:t>
            </a:r>
            <a:r>
              <a:rPr lang="cs-CZ" sz="2000" dirty="0" smtClean="0"/>
              <a:t>plodin</a:t>
            </a:r>
            <a:r>
              <a:rPr lang="en-US" sz="2000" dirty="0"/>
              <a:t> </a:t>
            </a:r>
            <a:r>
              <a:rPr lang="en-US" sz="2000" dirty="0" smtClean="0"/>
              <a:t>– </a:t>
            </a:r>
            <a:r>
              <a:rPr lang="en-US" sz="2000" dirty="0" err="1" smtClean="0"/>
              <a:t>rychle</a:t>
            </a:r>
            <a:r>
              <a:rPr lang="en-US" sz="2000" dirty="0" smtClean="0"/>
              <a:t> </a:t>
            </a:r>
            <a:r>
              <a:rPr lang="en-US" sz="2000" dirty="0" err="1" smtClean="0"/>
              <a:t>ros</a:t>
            </a:r>
            <a:r>
              <a:rPr lang="cs-CZ" sz="2000" dirty="0" err="1" smtClean="0"/>
              <a:t>toucích</a:t>
            </a:r>
            <a:r>
              <a:rPr lang="cs-CZ" sz="2000" dirty="0" smtClean="0"/>
              <a:t> dřevin a travin</a:t>
            </a:r>
            <a:endParaRPr lang="cs-CZ" sz="2000" dirty="0"/>
          </a:p>
          <a:p>
            <a:r>
              <a:rPr lang="cs-CZ" sz="2000" dirty="0" smtClean="0"/>
              <a:t>Soustředí </a:t>
            </a:r>
            <a:r>
              <a:rPr lang="cs-CZ" sz="2000" dirty="0"/>
              <a:t>se na nové možnosti využití rekultivovaných ploch po těžbě a jiných průmyslových zásazích do krajiny. </a:t>
            </a:r>
          </a:p>
          <a:p>
            <a:r>
              <a:rPr lang="cs-CZ" sz="2000" dirty="0"/>
              <a:t>Hlavním cílem je posoudit vhodnost pěstování EP, s důrazem na jejich produkční a mimoprodukční funkce. </a:t>
            </a:r>
          </a:p>
          <a:p>
            <a:r>
              <a:rPr lang="cs-CZ" sz="2000" dirty="0"/>
              <a:t>Výzkum se zaměřuje nejen na environmentální a ekonomické aspekty využití těchto rostlin, </a:t>
            </a:r>
            <a:r>
              <a:rPr lang="cs-CZ" sz="2000" dirty="0" smtClean="0"/>
              <a:t>- jejich </a:t>
            </a:r>
            <a:r>
              <a:rPr lang="cs-CZ" sz="2000" dirty="0"/>
              <a:t>přínos pro udržitelné hospodaření v </a:t>
            </a:r>
            <a:r>
              <a:rPr lang="cs-CZ" sz="2000" dirty="0" err="1"/>
              <a:t>posttěžebních</a:t>
            </a:r>
            <a:r>
              <a:rPr lang="cs-CZ" sz="2000" dirty="0"/>
              <a:t> oblastech. </a:t>
            </a:r>
          </a:p>
          <a:p>
            <a:r>
              <a:rPr lang="cs-CZ" sz="2000" b="1" dirty="0">
                <a:solidFill>
                  <a:srgbClr val="FFC000"/>
                </a:solidFill>
              </a:rPr>
              <a:t>Rekultivovaná půda často čelí výzvám spojeným s nízkou úrodností, změněnými hydrologickými podmínkami a degradovanými půdními strukturami. Proto je klíčové identifikovat plodiny, které jsou schopné efektivně růst v těchto podmínkách, přispět k obnově krajiny a zároveň zajistit produkci biomasy pro energetické účely.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3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2B520-B0D7-9A97-D239-FDA337AD2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7064E35-5EF7-EB0D-88C2-8D920252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92" y="305417"/>
            <a:ext cx="10477500" cy="997196"/>
          </a:xfrm>
        </p:spPr>
        <p:txBody>
          <a:bodyPr/>
          <a:lstStyle/>
          <a:p>
            <a:r>
              <a:rPr lang="cs-CZ" dirty="0"/>
              <a:t>Výsledná bilance přebytku či nedostatku biomasy v teplárenství [PJ]</a:t>
            </a:r>
            <a:endParaRPr lang="cs-CZ" sz="3600" noProof="1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78A276C-C46C-A5D2-C1F0-05958C32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13</a:t>
            </a:fld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AB8A990-8BAE-8CE4-B4CC-9893A1750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540" y="1657617"/>
            <a:ext cx="3319495" cy="4356100"/>
          </a:xfrm>
        </p:spPr>
        <p:txBody>
          <a:bodyPr/>
          <a:lstStyle/>
          <a:p>
            <a:r>
              <a:rPr lang="cs-CZ" sz="2000" dirty="0"/>
              <a:t>Deficit v uhelných regionech představuje nepokrytou možnou poptávku po biomase pro transformaci tepláren/odchod od užití uhlí</a:t>
            </a:r>
            <a:br>
              <a:rPr lang="cs-CZ" sz="2000" dirty="0"/>
            </a:br>
            <a:r>
              <a:rPr lang="cs-CZ" sz="2000" dirty="0"/>
              <a:t>= biomasa z rekultivací může být nejen vhodným ekosystémovým řešením,</a:t>
            </a:r>
            <a:br>
              <a:rPr lang="cs-CZ" sz="2000" dirty="0"/>
            </a:br>
            <a:r>
              <a:rPr lang="cs-CZ" sz="2000" dirty="0"/>
              <a:t>ale i efektivním příspěvkem</a:t>
            </a:r>
            <a:br>
              <a:rPr lang="cs-CZ" sz="2000" dirty="0"/>
            </a:br>
            <a:r>
              <a:rPr lang="cs-CZ" sz="2000" dirty="0"/>
              <a:t>k transformaci teplárenství</a:t>
            </a:r>
          </a:p>
          <a:p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FEF14FE-8A1A-FF6A-7357-BA44DE29DE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368" y="1886756"/>
            <a:ext cx="6995124" cy="3676860"/>
          </a:xfrm>
          <a:prstGeom prst="rect">
            <a:avLst/>
          </a:prstGeom>
          <a:noFill/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B9D5EDD-72A4-2630-1AB2-A84D9144D849}"/>
              </a:ext>
            </a:extLst>
          </p:cNvPr>
          <p:cNvSpPr/>
          <p:nvPr/>
        </p:nvSpPr>
        <p:spPr>
          <a:xfrm rot="19530530">
            <a:off x="4665329" y="2006190"/>
            <a:ext cx="2949689" cy="14735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3393E47-64F1-F32F-4399-2D89FF645C9D}"/>
              </a:ext>
            </a:extLst>
          </p:cNvPr>
          <p:cNvSpPr txBox="1"/>
          <p:nvPr/>
        </p:nvSpPr>
        <p:spPr>
          <a:xfrm>
            <a:off x="4903605" y="1774593"/>
            <a:ext cx="1109221" cy="38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-21,1 PJ</a:t>
            </a:r>
          </a:p>
        </p:txBody>
      </p:sp>
    </p:spTree>
    <p:extLst>
      <p:ext uri="{BB962C8B-B14F-4D97-AF65-F5344CB8AC3E}">
        <p14:creationId xmlns:p14="http://schemas.microsoft.com/office/powerpoint/2010/main" val="36443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7739" y="232903"/>
            <a:ext cx="10477500" cy="997196"/>
          </a:xfrm>
        </p:spPr>
        <p:txBody>
          <a:bodyPr/>
          <a:lstStyle/>
          <a:p>
            <a:r>
              <a:rPr lang="cs-CZ" dirty="0"/>
              <a:t>Hlavní přínosy porostů RRD/EP: ekosystémové a produkční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7739" y="1449388"/>
            <a:ext cx="6690846" cy="4356100"/>
          </a:xfrm>
        </p:spPr>
        <p:txBody>
          <a:bodyPr/>
          <a:lstStyle/>
          <a:p>
            <a:pPr marL="342900" indent="-342900">
              <a:spcBef>
                <a:spcPct val="75000"/>
              </a:spcBef>
              <a:buFontTx/>
              <a:buChar char="•"/>
              <a:tabLst>
                <a:tab pos="180975" algn="l"/>
              </a:tabLst>
              <a:defRPr/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Zvyšování biodiverzity krajiny: 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 podle 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monitoringu </a:t>
            </a:r>
            <a:r>
              <a:rPr lang="cs-CZ" sz="2000" dirty="0" err="1">
                <a:solidFill>
                  <a:schemeClr val="accent6">
                    <a:lumMod val="75000"/>
                  </a:schemeClr>
                </a:solidFill>
              </a:rPr>
              <a:t>bioindikačních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 organismů </a:t>
            </a:r>
            <a:r>
              <a:rPr lang="cs-CZ" sz="2000" u="sng" dirty="0">
                <a:solidFill>
                  <a:schemeClr val="accent6">
                    <a:lumMod val="75000"/>
                  </a:schemeClr>
                </a:solidFill>
              </a:rPr>
              <a:t>je </a:t>
            </a:r>
            <a:r>
              <a:rPr lang="cs-CZ" sz="2000" u="sng" dirty="0" smtClean="0">
                <a:solidFill>
                  <a:schemeClr val="accent6">
                    <a:lumMod val="75000"/>
                  </a:schemeClr>
                </a:solidFill>
              </a:rPr>
              <a:t>3-4× </a:t>
            </a:r>
            <a:r>
              <a:rPr lang="cs-CZ" sz="2000" u="sng" dirty="0">
                <a:solidFill>
                  <a:schemeClr val="accent6">
                    <a:lumMod val="75000"/>
                  </a:schemeClr>
                </a:solidFill>
              </a:rPr>
              <a:t>vyšší 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než v zemědělských kulturách</a:t>
            </a:r>
          </a:p>
          <a:p>
            <a:pPr marL="342900" indent="-342900">
              <a:lnSpc>
                <a:spcPct val="110000"/>
              </a:lnSpc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Chladí své okolí a krajinu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: 		          </a:t>
            </a:r>
            <a:r>
              <a:rPr lang="cs-CZ" sz="2000" dirty="0" smtClean="0"/>
              <a:t>	       teplota </a:t>
            </a:r>
            <a:r>
              <a:rPr lang="cs-CZ" sz="2000" dirty="0"/>
              <a:t>vzduchu </a:t>
            </a:r>
            <a:r>
              <a:rPr lang="cs-CZ" sz="2000" dirty="0" smtClean="0"/>
              <a:t>nižší o 0,5–1°C/rok (až </a:t>
            </a:r>
            <a:r>
              <a:rPr lang="cs-CZ" sz="2000" dirty="0"/>
              <a:t>o </a:t>
            </a:r>
            <a:r>
              <a:rPr lang="cs-CZ" sz="2000" dirty="0" smtClean="0"/>
              <a:t>10°C/v létě),           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zlepšují teplotní režim krajiny a půdy, </a:t>
            </a:r>
          </a:p>
          <a:p>
            <a:pPr marL="342900" indent="-342900">
              <a:lnSpc>
                <a:spcPct val="110000"/>
              </a:lnSpc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Chrání půdu proti erozi a zadržuje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vodu. 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V pokusech porosty 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RRD/ALS 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zadržely a zasákly 100% tzv. stoleté srážky (72 mm/1 hod) a výrazně zpomalily rýhovou erozi ze simulovaných srážek</a:t>
            </a:r>
          </a:p>
          <a:p>
            <a:pPr marL="342900" indent="-342900">
              <a:lnSpc>
                <a:spcPct val="110000"/>
              </a:lnSpc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</a:rPr>
              <a:t>Produkují obnovitelný zdroj (biomasu) 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– pro místní energetiku a  ekonomiku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14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283878" y="2918474"/>
            <a:ext cx="3461942" cy="2596457"/>
          </a:xfrm>
          <a:prstGeom prst="rect">
            <a:avLst/>
          </a:prstGeom>
        </p:spPr>
      </p:pic>
      <p:pic>
        <p:nvPicPr>
          <p:cNvPr id="7" name="Obrázek 6" descr="P9010001.JPG"/>
          <p:cNvPicPr>
            <a:picLocks noChangeAspect="1"/>
          </p:cNvPicPr>
          <p:nvPr/>
        </p:nvPicPr>
        <p:blipFill>
          <a:blip r:embed="rId3" cstate="screen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0439" y="1449388"/>
            <a:ext cx="2982638" cy="747886"/>
          </a:xfrm>
          <a:prstGeom prst="rect">
            <a:avLst/>
          </a:prstGeom>
          <a:ln w="3175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452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7739" y="232903"/>
            <a:ext cx="10477500" cy="997196"/>
          </a:xfrm>
        </p:spPr>
        <p:txBody>
          <a:bodyPr/>
          <a:lstStyle/>
          <a:p>
            <a:r>
              <a:rPr lang="cs-CZ" dirty="0" smtClean="0"/>
              <a:t>Výzkum energetických </a:t>
            </a:r>
            <a:r>
              <a:rPr lang="cs-CZ" dirty="0"/>
              <a:t>plodin na rekultivované půdě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7739" y="1599490"/>
            <a:ext cx="10477501" cy="4356100"/>
          </a:xfrm>
        </p:spPr>
        <p:txBody>
          <a:bodyPr/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/>
              <a:t>Výběr nového sortimentu  rychle rostoucích dřevin (RRD – vrby, topoly) pro rekultivační postupy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/>
              <a:t>Výzkum nových pěstebních postupů RRD na výsypkách: velmi krátká rotace (výmladkové p.) a 15-25 let střední rotace (ALS)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/>
              <a:t>Monitoring změn prostředí:  biodiverzita, půda a mikroklima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b="1" dirty="0">
                <a:solidFill>
                  <a:srgbClr val="FFC000"/>
                </a:solidFill>
              </a:rPr>
              <a:t>Co očekáváme od využití RRD příp. EP na rekultivované půdě</a:t>
            </a:r>
          </a:p>
          <a:p>
            <a:pPr>
              <a:spcBef>
                <a:spcPts val="600"/>
              </a:spcBef>
            </a:pPr>
            <a:r>
              <a:rPr lang="cs-CZ" sz="2000" dirty="0">
                <a:solidFill>
                  <a:schemeClr val="accent4">
                    <a:lumMod val="75000"/>
                  </a:schemeClr>
                </a:solidFill>
              </a:rPr>
              <a:t>Zrychlená obnova ekologických funkcí území oproti standardní rekultivaci (</a:t>
            </a:r>
            <a:r>
              <a:rPr lang="cs-CZ" sz="2000" dirty="0" smtClean="0">
                <a:solidFill>
                  <a:schemeClr val="accent4">
                    <a:lumMod val="75000"/>
                  </a:schemeClr>
                </a:solidFill>
              </a:rPr>
              <a:t>mikroklima- zmírnění extrémů počasí a dopadů KZ, </a:t>
            </a:r>
            <a:r>
              <a:rPr lang="cs-CZ" sz="2000" dirty="0">
                <a:solidFill>
                  <a:schemeClr val="accent4">
                    <a:lumMod val="75000"/>
                  </a:schemeClr>
                </a:solidFill>
              </a:rPr>
              <a:t>biodiverzita -</a:t>
            </a:r>
            <a:r>
              <a:rPr lang="cs-CZ" sz="2000" dirty="0" err="1">
                <a:solidFill>
                  <a:schemeClr val="accent4">
                    <a:lumMod val="75000"/>
                  </a:schemeClr>
                </a:solidFill>
              </a:rPr>
              <a:t>mikrohabitaty</a:t>
            </a:r>
            <a:r>
              <a:rPr lang="cs-CZ" sz="2000" dirty="0">
                <a:solidFill>
                  <a:schemeClr val="accent4">
                    <a:lumMod val="75000"/>
                  </a:schemeClr>
                </a:solidFill>
              </a:rPr>
              <a:t>, půda – uhlík/humus, živiny) </a:t>
            </a:r>
          </a:p>
          <a:p>
            <a:pPr>
              <a:spcBef>
                <a:spcPts val="600"/>
              </a:spcBef>
            </a:pPr>
            <a:r>
              <a:rPr lang="cs-CZ" sz="2000" dirty="0">
                <a:solidFill>
                  <a:schemeClr val="accent4">
                    <a:lumMod val="75000"/>
                  </a:schemeClr>
                </a:solidFill>
              </a:rPr>
              <a:t>Zlevnění procesu – zkrácením </a:t>
            </a:r>
            <a:r>
              <a:rPr lang="cs-CZ" sz="2000" dirty="0" smtClean="0">
                <a:solidFill>
                  <a:schemeClr val="accent4">
                    <a:lumMod val="75000"/>
                  </a:schemeClr>
                </a:solidFill>
              </a:rPr>
              <a:t>doby rekultivace a využitím </a:t>
            </a:r>
            <a:r>
              <a:rPr lang="cs-CZ" sz="2000" dirty="0">
                <a:solidFill>
                  <a:schemeClr val="accent4">
                    <a:lumMod val="75000"/>
                  </a:schemeClr>
                </a:solidFill>
              </a:rPr>
              <a:t>biomasy pro lokální energetiku a (bio)ekonomiku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9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049" y="232903"/>
            <a:ext cx="11573132" cy="997196"/>
          </a:xfrm>
        </p:spPr>
        <p:txBody>
          <a:bodyPr/>
          <a:lstStyle/>
          <a:p>
            <a:r>
              <a:rPr lang="cs-CZ" dirty="0" smtClean="0"/>
              <a:t>Založení polního pokusu s RRD na </a:t>
            </a:r>
            <a:r>
              <a:rPr lang="cs-CZ" dirty="0"/>
              <a:t>výsypce Obránců </a:t>
            </a:r>
            <a:r>
              <a:rPr lang="cs-CZ" dirty="0" smtClean="0"/>
              <a:t>Míru / </a:t>
            </a:r>
            <a:r>
              <a:rPr lang="cs-CZ" dirty="0"/>
              <a:t>Lom </a:t>
            </a:r>
            <a:r>
              <a:rPr lang="cs-CZ" dirty="0" smtClean="0"/>
              <a:t>ČSA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16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22663" y="1236524"/>
            <a:ext cx="741817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00B0F0"/>
                </a:solidFill>
              </a:rPr>
              <a:t>Design </a:t>
            </a:r>
            <a:r>
              <a:rPr lang="cs-CZ" sz="1400" b="1" dirty="0" smtClean="0">
                <a:solidFill>
                  <a:srgbClr val="00B0F0"/>
                </a:solidFill>
              </a:rPr>
              <a:t>a založení odrůdového/klonového </a:t>
            </a:r>
            <a:r>
              <a:rPr lang="cs-CZ" sz="1400" b="1" dirty="0">
                <a:solidFill>
                  <a:srgbClr val="00B0F0"/>
                </a:solidFill>
              </a:rPr>
              <a:t>pokusu - výmladkové pěstování </a:t>
            </a:r>
            <a:r>
              <a:rPr lang="cs-CZ" sz="1400" b="1" dirty="0" smtClean="0">
                <a:solidFill>
                  <a:srgbClr val="00B0F0"/>
                </a:solidFill>
              </a:rPr>
              <a:t>RRD: V/25</a:t>
            </a:r>
          </a:p>
          <a:p>
            <a:pPr lvl="1"/>
            <a:r>
              <a:rPr lang="cs-CZ" sz="1400" dirty="0"/>
              <a:t>Cíl</a:t>
            </a:r>
            <a:r>
              <a:rPr lang="cs-CZ" sz="1400" dirty="0" smtClean="0"/>
              <a:t>: </a:t>
            </a:r>
            <a:r>
              <a:rPr lang="cs-CZ" sz="1400" b="1" dirty="0" smtClean="0"/>
              <a:t>	    výběr vhodných odrůd a sadby RRD na stanoviště </a:t>
            </a:r>
            <a:r>
              <a:rPr lang="cs-CZ" sz="1400" dirty="0" smtClean="0"/>
              <a:t>za 2-3 roky resp. 8 let</a:t>
            </a:r>
            <a:r>
              <a:rPr lang="en-US" sz="1400" dirty="0" smtClean="0"/>
              <a:t> </a:t>
            </a:r>
            <a:endParaRPr lang="cs-CZ" sz="1400" dirty="0" smtClean="0"/>
          </a:p>
          <a:p>
            <a:pPr lvl="1"/>
            <a:r>
              <a:rPr lang="cs-CZ" sz="1400" dirty="0" smtClean="0"/>
              <a:t>Faktory</a:t>
            </a:r>
            <a:r>
              <a:rPr lang="cs-CZ" sz="1400" dirty="0"/>
              <a:t>: </a:t>
            </a:r>
            <a:r>
              <a:rPr lang="cs-CZ" sz="1400" b="1" dirty="0"/>
              <a:t>odrůdy </a:t>
            </a:r>
            <a:r>
              <a:rPr lang="cs-CZ" sz="1400" b="1" dirty="0" smtClean="0"/>
              <a:t>RRD (16), stanoviště (3), typ sadby (2)</a:t>
            </a:r>
            <a:r>
              <a:rPr lang="cs-CZ" sz="1400" dirty="0" smtClean="0"/>
              <a:t>, </a:t>
            </a:r>
            <a:endParaRPr lang="cs-CZ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kern="0" dirty="0" smtClean="0"/>
              <a:t>topoly </a:t>
            </a:r>
            <a:r>
              <a:rPr lang="cs-CZ" sz="1400" kern="0" dirty="0"/>
              <a:t>černé</a:t>
            </a:r>
            <a:r>
              <a:rPr lang="cs-CZ" sz="1400" kern="0" dirty="0" smtClean="0"/>
              <a:t>, kanadské, balzámové</a:t>
            </a:r>
            <a:r>
              <a:rPr lang="en-US" sz="1400" kern="0" dirty="0" smtClean="0"/>
              <a:t>‘</a:t>
            </a:r>
            <a:r>
              <a:rPr lang="cs-CZ" sz="1400" kern="0" dirty="0" smtClean="0"/>
              <a:t> (CZ, </a:t>
            </a:r>
            <a:r>
              <a:rPr lang="cs-CZ" sz="1400" kern="0" dirty="0" err="1" smtClean="0"/>
              <a:t>It</a:t>
            </a:r>
            <a:r>
              <a:rPr lang="cs-CZ" sz="1400" kern="0" dirty="0" smtClean="0"/>
              <a:t>, Bel, US ), vrby</a:t>
            </a:r>
            <a:r>
              <a:rPr lang="cs-CZ" sz="1400" kern="0" dirty="0"/>
              <a:t> </a:t>
            </a:r>
            <a:r>
              <a:rPr lang="cs-CZ" sz="1400" kern="0" dirty="0" smtClean="0"/>
              <a:t>domácí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kern="0" dirty="0" smtClean="0"/>
              <a:t>suché, svažité a vlhké</a:t>
            </a:r>
            <a:r>
              <a:rPr lang="cs-CZ" sz="1400" kern="0" dirty="0"/>
              <a:t> </a:t>
            </a:r>
            <a:r>
              <a:rPr lang="cs-CZ" sz="1400" kern="0" dirty="0" smtClean="0"/>
              <a:t>stanoviště</a:t>
            </a:r>
            <a:endParaRPr lang="cs-CZ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řízky 20 a 45 cm (jarní </a:t>
            </a:r>
            <a:r>
              <a:rPr lang="cs-CZ" sz="1400" dirty="0" err="1" smtClean="0"/>
              <a:t>výsadva</a:t>
            </a:r>
            <a:r>
              <a:rPr lang="cs-CZ" sz="14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podpůrné látky</a:t>
            </a:r>
            <a:r>
              <a:rPr lang="cs-CZ" sz="1400" b="1" dirty="0" smtClean="0"/>
              <a:t>:</a:t>
            </a:r>
            <a:r>
              <a:rPr lang="cs-CZ" sz="1400" dirty="0" smtClean="0"/>
              <a:t> </a:t>
            </a:r>
            <a:r>
              <a:rPr lang="cs-CZ" sz="1400" b="1" dirty="0" err="1" smtClean="0"/>
              <a:t>biouhel</a:t>
            </a:r>
            <a:r>
              <a:rPr lang="cs-CZ" sz="1400" b="1" dirty="0"/>
              <a:t>, </a:t>
            </a:r>
            <a:r>
              <a:rPr lang="cs-CZ" sz="1400" b="1" dirty="0" smtClean="0"/>
              <a:t>kompost, hydrolyzát</a:t>
            </a:r>
            <a:r>
              <a:rPr lang="cs-CZ" sz="1400" dirty="0" smtClean="0"/>
              <a:t>, spon</a:t>
            </a:r>
            <a:r>
              <a:rPr lang="cs-CZ" sz="1400" dirty="0"/>
              <a:t>: 3 x </a:t>
            </a:r>
            <a:r>
              <a:rPr lang="cs-CZ" sz="1400" dirty="0" smtClean="0"/>
              <a:t>0,25, Opak. </a:t>
            </a:r>
            <a:r>
              <a:rPr lang="cs-CZ" sz="1400" dirty="0"/>
              <a:t>3x</a:t>
            </a:r>
            <a:endParaRPr lang="cs-CZ" sz="1400" b="1" dirty="0"/>
          </a:p>
          <a:p>
            <a:pPr lvl="1"/>
            <a:endParaRPr lang="cs-CZ" sz="800" dirty="0"/>
          </a:p>
          <a:p>
            <a:pPr marL="57150" indent="0">
              <a:buFont typeface="Arial" panose="020B0604020202020204" pitchFamily="34" charset="0"/>
              <a:buNone/>
            </a:pPr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Design 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a založení agrotechnického </a:t>
            </a:r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pokusu (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ALS) – kmenové pěstování RRD: XII/25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cs-CZ" sz="1400" dirty="0"/>
              <a:t>Cíl: </a:t>
            </a:r>
            <a:r>
              <a:rPr lang="cs-CZ" sz="1400" b="1" dirty="0"/>
              <a:t>testování ALS pro rekultivaci: </a:t>
            </a:r>
            <a:r>
              <a:rPr lang="cs-CZ" sz="1400" b="1" dirty="0" smtClean="0"/>
              <a:t>zlepšené </a:t>
            </a:r>
            <a:r>
              <a:rPr lang="cs-CZ" sz="1400" b="1" dirty="0"/>
              <a:t>mikroklima, půda (příprava pro cílové </a:t>
            </a:r>
            <a:r>
              <a:rPr lang="cs-CZ" sz="1400" b="1" dirty="0" smtClean="0"/>
              <a:t>druhy dřevin; )</a:t>
            </a:r>
            <a:endParaRPr lang="cs-CZ" sz="1400" b="1" dirty="0"/>
          </a:p>
          <a:p>
            <a:pPr lvl="1"/>
            <a:r>
              <a:rPr lang="cs-CZ" sz="1400" dirty="0"/>
              <a:t>Faktory: </a:t>
            </a:r>
            <a:r>
              <a:rPr lang="cs-CZ" sz="1400" b="1" dirty="0"/>
              <a:t>odrůdy RRD </a:t>
            </a:r>
            <a:r>
              <a:rPr lang="cs-CZ" sz="1400" b="1" dirty="0" smtClean="0"/>
              <a:t>(4), </a:t>
            </a:r>
            <a:r>
              <a:rPr lang="cs-CZ" sz="1400" b="1" dirty="0"/>
              <a:t>stanoviště (3), typ sadby (2)</a:t>
            </a:r>
            <a:r>
              <a:rPr lang="cs-CZ" sz="1400" dirty="0"/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kern="0" dirty="0"/>
              <a:t>topoly </a:t>
            </a:r>
            <a:r>
              <a:rPr lang="cs-CZ" sz="1400" kern="0" dirty="0" smtClean="0"/>
              <a:t>např</a:t>
            </a:r>
            <a:r>
              <a:rPr lang="cs-CZ" sz="1400" kern="0" dirty="0"/>
              <a:t>. </a:t>
            </a:r>
            <a:r>
              <a:rPr lang="cs-CZ" sz="1400" kern="0" dirty="0" err="1"/>
              <a:t>Kaktu</a:t>
            </a:r>
            <a:r>
              <a:rPr lang="en-US" sz="1400" kern="0" dirty="0" smtClean="0"/>
              <a:t>’</a:t>
            </a:r>
            <a:r>
              <a:rPr lang="cs-CZ" sz="1400" kern="0" dirty="0" smtClean="0"/>
              <a:t> (z </a:t>
            </a:r>
            <a:r>
              <a:rPr lang="cs-CZ" sz="1400" kern="0" dirty="0" err="1" smtClean="0"/>
              <a:t>Lochočické</a:t>
            </a:r>
            <a:r>
              <a:rPr lang="cs-CZ" sz="1400" kern="0" dirty="0" smtClean="0"/>
              <a:t> výsypky), </a:t>
            </a:r>
            <a:r>
              <a:rPr lang="cs-CZ" sz="1400" kern="0" dirty="0"/>
              <a:t>vrby </a:t>
            </a:r>
            <a:r>
              <a:rPr lang="en-US" sz="1400" kern="0" dirty="0"/>
              <a:t>‘</a:t>
            </a:r>
            <a:r>
              <a:rPr lang="cs-CZ" sz="1400" kern="0" dirty="0" err="1"/>
              <a:t>Stvola</a:t>
            </a:r>
            <a:r>
              <a:rPr lang="en-US" sz="1400" kern="0" dirty="0"/>
              <a:t>’</a:t>
            </a:r>
            <a:r>
              <a:rPr lang="cs-CZ" sz="1400" kern="0" dirty="0"/>
              <a:t>, </a:t>
            </a:r>
            <a:r>
              <a:rPr lang="en-US" sz="1400" kern="0" dirty="0"/>
              <a:t>‘</a:t>
            </a:r>
            <a:r>
              <a:rPr lang="cs-CZ" sz="1400" kern="0" dirty="0"/>
              <a:t>Rokyta</a:t>
            </a:r>
            <a:r>
              <a:rPr lang="en-US" sz="1400" kern="0" dirty="0"/>
              <a:t>’</a:t>
            </a:r>
            <a:r>
              <a:rPr lang="cs-CZ" sz="1400" kern="0" dirty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hole </a:t>
            </a:r>
            <a:r>
              <a:rPr lang="cs-CZ" sz="1400" dirty="0"/>
              <a:t>a sazenice &gt;1 m (</a:t>
            </a:r>
            <a:r>
              <a:rPr lang="cs-CZ" sz="1400" dirty="0" smtClean="0"/>
              <a:t>podzimní výsadba)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400" dirty="0"/>
              <a:t>podpůrné </a:t>
            </a:r>
            <a:r>
              <a:rPr lang="cs-CZ" sz="1400" dirty="0" smtClean="0"/>
              <a:t>látky</a:t>
            </a:r>
            <a:r>
              <a:rPr lang="cs-CZ" sz="1400" dirty="0"/>
              <a:t> </a:t>
            </a:r>
            <a:r>
              <a:rPr lang="cs-CZ" sz="1400" dirty="0" smtClean="0"/>
              <a:t>(jako RRD)</a:t>
            </a:r>
            <a:r>
              <a:rPr lang="cs-CZ" sz="1400" b="1" dirty="0" smtClean="0"/>
              <a:t> </a:t>
            </a:r>
            <a:r>
              <a:rPr lang="cs-CZ" sz="1400" dirty="0" smtClean="0"/>
              <a:t>Spon</a:t>
            </a:r>
            <a:r>
              <a:rPr lang="cs-CZ" sz="1400" dirty="0"/>
              <a:t>: 18 x </a:t>
            </a:r>
            <a:r>
              <a:rPr lang="cs-CZ" sz="1400" dirty="0" smtClean="0"/>
              <a:t>0,4 </a:t>
            </a:r>
            <a:r>
              <a:rPr lang="cs-CZ" sz="1400" dirty="0"/>
              <a:t>m </a:t>
            </a:r>
            <a:r>
              <a:rPr lang="cs-CZ" sz="1400" dirty="0" smtClean="0"/>
              <a:t>(6 řad; 25x30 </a:t>
            </a:r>
            <a:r>
              <a:rPr lang="cs-CZ" sz="1400" dirty="0"/>
              <a:t>m  x 3</a:t>
            </a:r>
            <a:r>
              <a:rPr lang="cs-CZ" sz="1400" dirty="0" smtClean="0"/>
              <a:t>)</a:t>
            </a:r>
          </a:p>
          <a:p>
            <a:pPr lvl="1"/>
            <a:endParaRPr lang="cs-CZ" sz="800" dirty="0"/>
          </a:p>
          <a:p>
            <a:pPr marL="0" lvl="1" indent="0">
              <a:buNone/>
            </a:pPr>
            <a:r>
              <a:rPr lang="cs-CZ" sz="1400" b="1" dirty="0" smtClean="0">
                <a:solidFill>
                  <a:srgbClr val="92D050"/>
                </a:solidFill>
              </a:rPr>
              <a:t>Design  </a:t>
            </a:r>
            <a:r>
              <a:rPr lang="cs-CZ" sz="1400" b="1" dirty="0">
                <a:solidFill>
                  <a:srgbClr val="92D050"/>
                </a:solidFill>
              </a:rPr>
              <a:t>monitoringu </a:t>
            </a:r>
            <a:r>
              <a:rPr lang="cs-CZ" sz="1400" b="1" dirty="0" smtClean="0">
                <a:solidFill>
                  <a:srgbClr val="92D050"/>
                </a:solidFill>
              </a:rPr>
              <a:t>podmínek stanoviště – porostů RRD</a:t>
            </a:r>
            <a:endParaRPr lang="cs-CZ" sz="1400" b="1" dirty="0">
              <a:solidFill>
                <a:srgbClr val="92D050"/>
              </a:solidFill>
            </a:endParaRPr>
          </a:p>
          <a:p>
            <a:pPr marL="0" lvl="1" indent="0">
              <a:buNone/>
            </a:pPr>
            <a:r>
              <a:rPr lang="cs-CZ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cs-CZ" sz="1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Biodiverzita (střevlíci)</a:t>
            </a:r>
          </a:p>
          <a:p>
            <a:pPr lvl="1"/>
            <a:r>
              <a:rPr lang="cs-CZ" sz="1400" dirty="0"/>
              <a:t>4-5 stanovišť: ALS+RRD (</a:t>
            </a:r>
            <a:r>
              <a:rPr lang="cs-CZ" sz="1400" dirty="0" err="1"/>
              <a:t>vlhké-suché</a:t>
            </a:r>
            <a:r>
              <a:rPr lang="cs-CZ" sz="1400" dirty="0" smtClean="0"/>
              <a:t>), </a:t>
            </a:r>
            <a:r>
              <a:rPr lang="cs-CZ" sz="1400" dirty="0"/>
              <a:t>TTP, přírodě blízké (</a:t>
            </a:r>
            <a:r>
              <a:rPr lang="cs-CZ" sz="1400" dirty="0" err="1"/>
              <a:t>keřové-stromové</a:t>
            </a:r>
            <a:r>
              <a:rPr lang="cs-CZ" sz="1400" dirty="0"/>
              <a:t>)</a:t>
            </a:r>
          </a:p>
          <a:p>
            <a:pPr lvl="1"/>
            <a:r>
              <a:rPr lang="cs-CZ" sz="1400" dirty="0"/>
              <a:t>Ploška/stanoviště: á 5 zemích pastí, 3 termíny (V, VI-VII, VIII) – týdenní sledování</a:t>
            </a:r>
          </a:p>
          <a:p>
            <a:pPr marL="268288" lvl="1" indent="0">
              <a:buNone/>
            </a:pPr>
            <a:r>
              <a:rPr lang="cs-CZ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Půdně-klimatických </a:t>
            </a:r>
            <a:r>
              <a:rPr lang="cs-CZ" sz="1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podmínek </a:t>
            </a:r>
          </a:p>
          <a:p>
            <a:pPr lvl="1"/>
            <a:r>
              <a:rPr lang="cs-CZ" sz="1400" dirty="0" smtClean="0"/>
              <a:t>4-5 </a:t>
            </a:r>
            <a:r>
              <a:rPr lang="cs-CZ" sz="1400" dirty="0"/>
              <a:t>stanovišť ALS+RRD (</a:t>
            </a:r>
            <a:r>
              <a:rPr lang="cs-CZ" sz="1400" dirty="0" err="1"/>
              <a:t>vlhké-suché</a:t>
            </a:r>
            <a:r>
              <a:rPr lang="cs-CZ" sz="1400" dirty="0"/>
              <a:t>), </a:t>
            </a:r>
            <a:r>
              <a:rPr lang="cs-CZ" sz="1400" dirty="0" err="1"/>
              <a:t>ekoton</a:t>
            </a:r>
            <a:r>
              <a:rPr lang="cs-CZ" sz="1400" dirty="0"/>
              <a:t>, </a:t>
            </a:r>
            <a:r>
              <a:rPr lang="cs-CZ" sz="1400" dirty="0" smtClean="0"/>
              <a:t>TTP</a:t>
            </a:r>
          </a:p>
          <a:p>
            <a:pPr lvl="1"/>
            <a:r>
              <a:rPr lang="cs-CZ" sz="1400" dirty="0" smtClean="0"/>
              <a:t>teplota</a:t>
            </a:r>
            <a:r>
              <a:rPr lang="cs-CZ" sz="1400" dirty="0"/>
              <a:t>, vlhkost </a:t>
            </a:r>
            <a:r>
              <a:rPr lang="cs-CZ" sz="1400" dirty="0" smtClean="0"/>
              <a:t>půdy a vzduchu (</a:t>
            </a:r>
            <a:r>
              <a:rPr lang="cs-CZ" sz="1400" dirty="0"/>
              <a:t>čidla TOMST a </a:t>
            </a:r>
            <a:r>
              <a:rPr lang="cs-CZ" sz="1400" dirty="0" err="1"/>
              <a:t>meteostanice</a:t>
            </a:r>
            <a:r>
              <a:rPr lang="cs-CZ" sz="1400" dirty="0"/>
              <a:t> </a:t>
            </a:r>
            <a:r>
              <a:rPr lang="cs-CZ" sz="1400" dirty="0" err="1"/>
              <a:t>AgData</a:t>
            </a:r>
            <a:r>
              <a:rPr lang="cs-CZ" sz="1400" dirty="0"/>
              <a:t>) - </a:t>
            </a:r>
            <a:r>
              <a:rPr lang="cs-CZ" sz="1400"/>
              <a:t>kontinuální </a:t>
            </a:r>
            <a:endParaRPr lang="cs-CZ" sz="1400" dirty="0"/>
          </a:p>
          <a:p>
            <a:pPr lvl="1"/>
            <a:endParaRPr lang="cs-CZ" sz="1400" dirty="0" smtClean="0"/>
          </a:p>
          <a:p>
            <a:pPr lvl="1"/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24871" y="804985"/>
            <a:ext cx="1918115" cy="149684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3778" y="2358819"/>
            <a:ext cx="1889208" cy="1298646"/>
          </a:xfrm>
          <a:prstGeom prst="rect">
            <a:avLst/>
          </a:prstGeom>
        </p:spPr>
      </p:pic>
      <p:pic>
        <p:nvPicPr>
          <p:cNvPr id="19" name="Zástupný symbol pro obsah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342" y="786083"/>
            <a:ext cx="2367931" cy="2858320"/>
          </a:xfrm>
          <a:prstGeom prst="rect">
            <a:avLst/>
          </a:prstGeom>
        </p:spPr>
      </p:pic>
      <p:sp>
        <p:nvSpPr>
          <p:cNvPr id="22" name="Šipka ohnutá nahoru 21"/>
          <p:cNvSpPr/>
          <p:nvPr/>
        </p:nvSpPr>
        <p:spPr>
          <a:xfrm rot="21280218">
            <a:off x="7321722" y="2445420"/>
            <a:ext cx="1787567" cy="393486"/>
          </a:xfrm>
          <a:prstGeom prst="ben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sp>
        <p:nvSpPr>
          <p:cNvPr id="23" name="Šipka ohnutá nahoru 22"/>
          <p:cNvSpPr/>
          <p:nvPr/>
        </p:nvSpPr>
        <p:spPr>
          <a:xfrm flipV="1">
            <a:off x="7374442" y="1429896"/>
            <a:ext cx="966670" cy="509471"/>
          </a:xfrm>
          <a:prstGeom prst="bentUpArrow">
            <a:avLst>
              <a:gd name="adj1" fmla="val 25000"/>
              <a:gd name="adj2" fmla="val 20370"/>
              <a:gd name="adj3" fmla="val 25000"/>
            </a:avLst>
          </a:prstGeom>
          <a:solidFill>
            <a:schemeClr val="accent3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/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342" y="3769468"/>
            <a:ext cx="4405839" cy="23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E954837-B0AF-4A10-BF39-782E1315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3233798"/>
            <a:ext cx="3682450" cy="997196"/>
          </a:xfrm>
        </p:spPr>
        <p:txBody>
          <a:bodyPr/>
          <a:lstStyle/>
          <a:p>
            <a:r>
              <a:rPr lang="cs-CZ" dirty="0" err="1"/>
              <a:t>DĚKUJeme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696CA22-C593-AB3B-C67E-1AB574234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6560" y="3218894"/>
            <a:ext cx="3863634" cy="10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7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19156-2B69-1E52-826C-2F28DAA18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8982C42-5356-C51D-51F5-24A9778D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Obsah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A5052E1-272F-DAA9-D480-04CD90E28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9" y="1439449"/>
            <a:ext cx="10477501" cy="4356100"/>
          </a:xfrm>
        </p:spPr>
        <p:txBody>
          <a:bodyPr/>
          <a:lstStyle/>
          <a:p>
            <a:r>
              <a:rPr lang="cs-CZ" sz="1800" b="1" noProof="1"/>
              <a:t>1. část – Komunitní energetika</a:t>
            </a:r>
          </a:p>
          <a:p>
            <a:pPr lvl="1"/>
            <a:r>
              <a:rPr lang="cs-CZ" sz="1600" noProof="1"/>
              <a:t>Zaměření výzkumného úkolu a primární cíl</a:t>
            </a:r>
          </a:p>
          <a:p>
            <a:pPr lvl="1"/>
            <a:r>
              <a:rPr lang="cs-CZ" sz="1600" noProof="1"/>
              <a:t>Harmonogram výzkumného úkolu</a:t>
            </a:r>
          </a:p>
          <a:p>
            <a:pPr lvl="1"/>
            <a:r>
              <a:rPr lang="cs-CZ" sz="1600" noProof="1"/>
              <a:t>Co je komunitní energetika?</a:t>
            </a:r>
          </a:p>
          <a:p>
            <a:pPr lvl="1"/>
            <a:r>
              <a:rPr lang="cs-CZ" sz="1600" noProof="1"/>
              <a:t>Průběh implementace EU legislativy</a:t>
            </a:r>
          </a:p>
          <a:p>
            <a:pPr lvl="1"/>
            <a:r>
              <a:rPr lang="cs-CZ" sz="1600" noProof="1"/>
              <a:t>Možnosti a přínosy komunitní energetiky </a:t>
            </a:r>
          </a:p>
          <a:p>
            <a:pPr lvl="1"/>
            <a:r>
              <a:rPr lang="cs-CZ" sz="1600" noProof="1"/>
              <a:t>Výzkumná metodika a tvorba modelu</a:t>
            </a:r>
          </a:p>
          <a:p>
            <a:pPr lvl="1"/>
            <a:r>
              <a:rPr lang="cs-CZ" sz="1600" noProof="1"/>
              <a:t>Závěr 1. části</a:t>
            </a:r>
          </a:p>
          <a:p>
            <a:r>
              <a:rPr lang="cs-CZ" sz="1800" b="1" noProof="1"/>
              <a:t>2. část </a:t>
            </a:r>
            <a:r>
              <a:rPr lang="cs-CZ" sz="1800" b="1" noProof="1" smtClean="0"/>
              <a:t>– </a:t>
            </a:r>
            <a:r>
              <a:rPr lang="cs-CZ" sz="1800" b="1" dirty="0" smtClean="0"/>
              <a:t>Výzkum </a:t>
            </a:r>
            <a:r>
              <a:rPr lang="cs-CZ" sz="1800" b="1" dirty="0"/>
              <a:t>vhodnosti pěstování energetických plodin na rekultivované půdě</a:t>
            </a:r>
            <a:endParaRPr lang="cs-CZ" sz="1800" b="1" noProof="1"/>
          </a:p>
          <a:p>
            <a:pPr lvl="1"/>
            <a:r>
              <a:rPr lang="cs-CZ" sz="1600" noProof="1" smtClean="0"/>
              <a:t>Zaměření výzkumu</a:t>
            </a:r>
            <a:endParaRPr lang="cs-CZ" sz="1600" noProof="1"/>
          </a:p>
          <a:p>
            <a:pPr lvl="1"/>
            <a:r>
              <a:rPr lang="cs-CZ" sz="1600" noProof="1" smtClean="0"/>
              <a:t>Výsledná bilance biomasy</a:t>
            </a:r>
            <a:endParaRPr lang="cs-CZ" sz="1600" noProof="1"/>
          </a:p>
          <a:p>
            <a:pPr lvl="1"/>
            <a:r>
              <a:rPr lang="cs-CZ" sz="1600" noProof="1" smtClean="0"/>
              <a:t>Energetické plodiny na výsypkách</a:t>
            </a:r>
          </a:p>
          <a:p>
            <a:pPr lvl="1"/>
            <a:r>
              <a:rPr lang="cs-CZ" sz="1600" noProof="1" smtClean="0"/>
              <a:t>Přínosy EP a založení pokusu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CED167F-8911-1953-0E22-6E93ACE6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6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CE1E387-6A00-44F0-9938-C8B89A00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731501"/>
            <a:ext cx="10477500" cy="498598"/>
          </a:xfrm>
        </p:spPr>
        <p:txBody>
          <a:bodyPr/>
          <a:lstStyle/>
          <a:p>
            <a:r>
              <a:rPr lang="cs-CZ" noProof="1"/>
              <a:t>Zaměření VÚ a primární cíl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FA31CE9-7315-4C0B-979D-5AFCAC51D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noProof="1"/>
              <a:t>Název výzkumného úkolu: </a:t>
            </a:r>
            <a:r>
              <a:rPr lang="cs-CZ" sz="1800" b="1" dirty="0"/>
              <a:t>Výzkum vhodných modelů komunitní energetiky a energetické soběstačnosti</a:t>
            </a:r>
            <a:endParaRPr lang="cs-CZ" sz="1800" b="1" noProof="1"/>
          </a:p>
          <a:p>
            <a:r>
              <a:rPr lang="cs-CZ" sz="1800" b="1" noProof="1"/>
              <a:t>PRIMÁRNÍ CÍL VÚ: </a:t>
            </a:r>
            <a:r>
              <a:rPr lang="cs-CZ" sz="1800" noProof="1"/>
              <a:t>Identifikace vhodnosti a reálnosti využití institutu komunitní energetiky a sdílení energie v post-těžebních lokalitách a kvantifikace potencionální míry dosažení energetické soběstačnosti.</a:t>
            </a:r>
          </a:p>
          <a:p>
            <a:r>
              <a:rPr lang="cs-CZ" sz="1800" noProof="1"/>
              <a:t>VÚ se majoritně zaměřuje na ověření a komplexní vyhodnocení přínosů a dopadů utilizace komunitní energetiky v rámci celostní rekultivace post-těžebních lokalit</a:t>
            </a:r>
          </a:p>
          <a:p>
            <a:r>
              <a:rPr lang="cs-CZ" sz="1800" noProof="1"/>
              <a:t>V rámci VÚ je posuzováno také využití alternativních technologií a přístupů jako:</a:t>
            </a:r>
          </a:p>
          <a:p>
            <a:pPr lvl="1"/>
            <a:r>
              <a:rPr lang="cs-CZ" sz="1600" noProof="1"/>
              <a:t>Agrolesnické systémy</a:t>
            </a:r>
          </a:p>
          <a:p>
            <a:pPr lvl="1"/>
            <a:r>
              <a:rPr lang="cs-CZ" sz="1600" noProof="1"/>
              <a:t>Agrovoltaické systémy</a:t>
            </a:r>
          </a:p>
          <a:p>
            <a:pPr lvl="1"/>
            <a:r>
              <a:rPr lang="cs-CZ" sz="1600" noProof="1"/>
              <a:t>Pěstování a lokální využití energetických plodin</a:t>
            </a:r>
          </a:p>
          <a:p>
            <a:r>
              <a:rPr lang="cs-CZ" sz="1800" b="1" noProof="1"/>
              <a:t>VÝSTUP VÚ: </a:t>
            </a:r>
            <a:r>
              <a:rPr lang="cs-CZ" sz="1800" noProof="1"/>
              <a:t>Komplexní metodika návrhu a vyhodnocení optimálního provozu energetické komunity</a:t>
            </a:r>
          </a:p>
          <a:p>
            <a:pPr marL="0" indent="0">
              <a:buNone/>
            </a:pPr>
            <a:endParaRPr lang="cs-CZ" sz="1800" noProof="1"/>
          </a:p>
          <a:p>
            <a:pPr marL="0" indent="0">
              <a:buNone/>
            </a:pPr>
            <a:endParaRPr lang="cs-CZ" sz="1800" noProof="1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7A05A49-4C5A-4932-8694-3825A3DC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4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5B00C-C137-D724-475F-BAB3129F6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3BAD114-D055-4F60-495C-20F0B0B9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Harmonogram vÚ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3259494-D8E6-F5B9-8726-7B04332E5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noProof="1"/>
              <a:t>Činnosti jsou řešeny do roku 2027</a:t>
            </a:r>
          </a:p>
          <a:p>
            <a:r>
              <a:rPr lang="cs-CZ" sz="1800" noProof="1"/>
              <a:t>Klíčové kroky plnění VÚ</a:t>
            </a:r>
            <a:r>
              <a:rPr lang="cs-CZ" sz="1800" noProof="1" smtClean="0"/>
              <a:t>:</a:t>
            </a:r>
          </a:p>
          <a:p>
            <a:endParaRPr lang="cs-CZ" sz="1800" noProof="1"/>
          </a:p>
          <a:p>
            <a:pPr marL="800100" lvl="1" indent="-342900">
              <a:buFont typeface="+mj-lt"/>
              <a:buAutoNum type="arabicPeriod"/>
            </a:pPr>
            <a:r>
              <a:rPr lang="cs-CZ" sz="1600" b="1" noProof="1"/>
              <a:t>Komplexní rešerše evropské a národní legislativy oblasti energetických komunit.</a:t>
            </a:r>
          </a:p>
          <a:p>
            <a:pPr marL="800100" lvl="1" indent="-342900">
              <a:buFont typeface="+mj-lt"/>
              <a:buAutoNum type="arabicPeriod"/>
            </a:pPr>
            <a:r>
              <a:rPr lang="pt-BR" sz="1600" b="1" noProof="1"/>
              <a:t>Navržení a parametrizace komplexní metodiky</a:t>
            </a:r>
            <a:r>
              <a:rPr lang="cs-CZ" sz="1600" b="1" noProof="1"/>
              <a:t> – princip modelování a simulace provozu.</a:t>
            </a:r>
          </a:p>
          <a:p>
            <a:pPr lvl="2"/>
            <a:r>
              <a:rPr lang="cs-CZ" sz="1400" b="1" noProof="1"/>
              <a:t>Aktuální zaměření činností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noProof="1"/>
              <a:t>Vytipování vhodného zájmového území pro modelové ověření navržené metodiky.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noProof="1"/>
              <a:t>Vyhodnocení modelového případu provozu komunitního energetického projektu na vytipovaném území.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noProof="1"/>
              <a:t>Identifikace energetických úspor, environmentálních dopadů a snížení emisní intenzity lokality.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noProof="1"/>
              <a:t>Tvorba komplexní metodiky optimalizace návrhu provozu energetické komunity.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600" noProof="1"/>
              <a:t>Metodické doporučení a kompletní matematicko-vědecké výstupy metodiky.</a:t>
            </a:r>
          </a:p>
          <a:p>
            <a:pPr marL="800100" lvl="1" indent="-342900">
              <a:buFont typeface="+mj-lt"/>
              <a:buAutoNum type="arabicPeriod"/>
            </a:pPr>
            <a:endParaRPr lang="cs-CZ" sz="1600" noProof="1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B3841F1-E8E9-A970-EAA0-3851A7DF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5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7F772-A764-0D62-4968-718A7AEB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6B5D6D7-BE59-8EB0-4B7B-AC64BBBE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noProof="1"/>
              <a:t>Co je komunitní energetika?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2DFF9F0-6CC8-860C-08BB-DF5CD2D17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noProof="1"/>
              <a:t>Nový institut v prostředí české energetiky, jehož účelem je </a:t>
            </a:r>
            <a:r>
              <a:rPr lang="cs-CZ" sz="1800" b="1" noProof="1"/>
              <a:t>podpořit decentralizaci a demokratizace energetiky, navýšit množství OZE a posílit roli koncového zákazníka na</a:t>
            </a:r>
            <a:r>
              <a:rPr lang="cs-CZ" sz="1800" noProof="1"/>
              <a:t> elektroenergetickém trhu</a:t>
            </a:r>
          </a:p>
          <a:p>
            <a:r>
              <a:rPr lang="cs-CZ" sz="1800" noProof="1"/>
              <a:t>S komunitní energetikou přichází možnost jak efektivně využívat lokálně vyrobenou energii mezi občany, spolky, municipality, ale také lokální podniky</a:t>
            </a:r>
          </a:p>
          <a:p>
            <a:r>
              <a:rPr lang="cs-CZ" sz="1800" noProof="1"/>
              <a:t>Základní myšlenkou komunitní energetiky není tvorba zisku (podnikatelská aktivita), ale poskytování komplexního portfolia benefitů svým členům a lokalitě, které je provozována – </a:t>
            </a:r>
            <a:r>
              <a:rPr lang="cs-CZ" sz="1800" b="1" noProof="1"/>
              <a:t>VHODNOST pro využití v rámci celkové rekultivace post-těžebních lokalit</a:t>
            </a:r>
          </a:p>
          <a:p>
            <a:r>
              <a:rPr lang="cs-CZ" sz="1800" noProof="1"/>
              <a:t>Omezující podmínka rozdělení zisku z aktivit provozovaných v rámci komunitní energetiky ve výši   33 %, zbylý zisk investovat do rozvoje lokality, energeticky úsporných opatření, rozšíření zdrojové základy atd.</a:t>
            </a:r>
          </a:p>
          <a:p>
            <a:endParaRPr lang="cs-CZ" sz="1800" noProof="1"/>
          </a:p>
          <a:p>
            <a:endParaRPr lang="cs-CZ" sz="1600" noProof="1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8CE9495-7E51-A9FF-EB21-9217E691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9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49B69-4AF4-BC8E-CEAD-EF6194E4F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3C227B2-6596-65F5-0B65-3A899BC3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noProof="1"/>
              <a:t>Implementace institutu KE v ČR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40497BC-2AC4-6A7C-0F60-9A94A736F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322639"/>
            <a:ext cx="10477501" cy="4356100"/>
          </a:xfrm>
        </p:spPr>
        <p:txBody>
          <a:bodyPr/>
          <a:lstStyle/>
          <a:p>
            <a:r>
              <a:rPr lang="cs-CZ" sz="1800" noProof="1"/>
              <a:t>V ČR proces implementace EU legislativy (CEP, RED, IEMD) od roku 2022 </a:t>
            </a:r>
          </a:p>
          <a:p>
            <a:r>
              <a:rPr lang="cs-CZ" sz="1800" b="1" noProof="1"/>
              <a:t>Od 1.1.2023 </a:t>
            </a:r>
            <a:r>
              <a:rPr lang="cs-CZ" sz="1800" noProof="1"/>
              <a:t>omezená možnost “komunitní energetiky” – vyhláška o Pravidlech trhu s elektřinou (PTE) sdílení energie v bytových domech – </a:t>
            </a:r>
            <a:r>
              <a:rPr lang="cs-CZ" sz="1800" b="1" noProof="1"/>
              <a:t>Nemožnost využití na „rekultivovaných“ plochách</a:t>
            </a:r>
          </a:p>
          <a:p>
            <a:r>
              <a:rPr lang="cs-CZ" sz="1800" b="1" noProof="1"/>
              <a:t>Od 1.1.2024 </a:t>
            </a:r>
            <a:r>
              <a:rPr lang="cs-CZ" sz="1800" noProof="1"/>
              <a:t>v platnost novela EZ – </a:t>
            </a:r>
            <a:r>
              <a:rPr lang="cs-CZ" sz="1800" b="1" noProof="1"/>
              <a:t>LEX OZE II</a:t>
            </a:r>
            <a:r>
              <a:rPr lang="cs-CZ" sz="1800" noProof="1"/>
              <a:t>, která plně legislativně definuje komunitní energetiku, sdílení energie a aktivního zákazníka</a:t>
            </a:r>
          </a:p>
          <a:p>
            <a:r>
              <a:rPr lang="cs-CZ" sz="1800" b="1" noProof="1"/>
              <a:t>Od 1.7.2024 </a:t>
            </a:r>
            <a:r>
              <a:rPr lang="cs-CZ" sz="1800" noProof="1"/>
              <a:t>umožněna registrace energetických společenství do prostředí EDC (platforma pro správu, měření a vyhodnocení dat)</a:t>
            </a:r>
          </a:p>
          <a:p>
            <a:r>
              <a:rPr lang="cs-CZ" sz="1800" b="1" noProof="1"/>
              <a:t>Od 1.4.2025 </a:t>
            </a:r>
            <a:r>
              <a:rPr lang="cs-CZ" sz="1800" noProof="1"/>
              <a:t>v platnost novela EZ – </a:t>
            </a:r>
            <a:r>
              <a:rPr lang="cs-CZ" sz="1800" b="1" noProof="1"/>
              <a:t>LEX OZE III</a:t>
            </a:r>
            <a:r>
              <a:rPr lang="cs-CZ" sz="1800" noProof="1"/>
              <a:t>, která zavádí právo energetickým společenstvím plně provozovat bateriová úložiště a poskytovat služby flexibility sítě</a:t>
            </a:r>
          </a:p>
          <a:p>
            <a:r>
              <a:rPr lang="cs-CZ" sz="1800" noProof="1"/>
              <a:t>Aktuálně “přechodné období” pro testování pilotních projektů energetických komunit -&gt; postupné uvolňování aktuálních omezení (počet OM v ES, lokalita, geografické omezení, atd.) – </a:t>
            </a:r>
            <a:r>
              <a:rPr lang="cs-CZ" sz="1800" b="1" noProof="1"/>
              <a:t>Přechodné období je navázáno na datum plné implementace funkcionalit Elektroenergetického datového centra – </a:t>
            </a:r>
            <a:r>
              <a:rPr lang="cs-CZ" sz="1800" b="1" u="sng" noProof="1"/>
              <a:t>2028?</a:t>
            </a:r>
          </a:p>
          <a:p>
            <a:pPr lvl="1"/>
            <a:r>
              <a:rPr lang="cs-CZ" sz="1600" noProof="1"/>
              <a:t>Aktuálně omezení sdílení energie 3 ORP</a:t>
            </a:r>
          </a:p>
          <a:p>
            <a:pPr lvl="1"/>
            <a:r>
              <a:rPr lang="cs-CZ" sz="1600" noProof="1"/>
              <a:t>Maximální počet 1000 odběrných míst ve společenství</a:t>
            </a:r>
          </a:p>
          <a:p>
            <a:pPr lvl="1"/>
            <a:r>
              <a:rPr lang="cs-CZ" sz="1600" noProof="1"/>
              <a:t>Do 1 spotřebního OM možno sdílet pouze z 5 výroben – kapacitní omezení</a:t>
            </a:r>
          </a:p>
          <a:p>
            <a:endParaRPr lang="cs-CZ" sz="1800" noProof="1"/>
          </a:p>
          <a:p>
            <a:endParaRPr lang="cs-CZ" sz="1600" noProof="1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602E225-A9C3-8EB2-D649-A8A706C4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82D7A87-1A10-40AD-86DD-F91392B95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743052"/>
            <a:ext cx="4792661" cy="997196"/>
          </a:xfrm>
        </p:spPr>
        <p:txBody>
          <a:bodyPr/>
          <a:lstStyle/>
          <a:p>
            <a:r>
              <a:rPr lang="cs-CZ" noProof="1"/>
              <a:t>Možnosti a přínosy KE 1.</a:t>
            </a:r>
            <a:endParaRPr lang="en-GB" noProof="1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FD7A85-9119-4EF5-901C-E84314F74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2481942"/>
            <a:ext cx="4955222" cy="3323545"/>
          </a:xfrm>
        </p:spPr>
        <p:txBody>
          <a:bodyPr/>
          <a:lstStyle/>
          <a:p>
            <a:pPr algn="just"/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Rozvoj a využívání komunitních energetických projektů v post-těžebních lokalitách má potenciál: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vytvářet nové, kriticky důležité lokální hodnotové řetězce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navyšovat energetickou soběstačnost lokalit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urychlit přechod k zelené energetice (OZE)</a:t>
            </a: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snižovat EMISNÍ intenzitu lokalit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ytvářet nová pracovní místa v lokalitách, jejichž trh práce je dlouhodobě spjatý s uhelným průmyslem</a:t>
            </a:r>
            <a:endParaRPr lang="en-GB" noProof="1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489B11DC-1EEC-4B85-A4C2-C05A517C2C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noProof="1"/>
              <a:t>Utilizace komunitní energetiky v post-těžebních lokalitách</a:t>
            </a:r>
            <a:endParaRPr lang="en-GB" noProof="1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EC0DC80-9993-4B56-B969-3FF2383A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7</a:t>
            </a:fld>
            <a:endParaRPr lang="cs-CZ"/>
          </a:p>
        </p:txBody>
      </p:sp>
      <p:pic>
        <p:nvPicPr>
          <p:cNvPr id="8" name="Zástupný symbol obrázku 7" descr="Obsah obrázku venku, obloha, obraz, větrný mlýn&#10;&#10;Obsah vygenerovaný umělou inteligencí může být nesprávný.">
            <a:extLst>
              <a:ext uri="{FF2B5EF4-FFF2-40B4-BE49-F238E27FC236}">
                <a16:creationId xmlns:a16="http://schemas.microsoft.com/office/drawing/2014/main" id="{CA953D17-7E27-63B6-8560-1180A0660D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85824-1C41-DECD-EDA9-2AB799E58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8F9492F-373D-6C5C-3662-3FD62320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743052"/>
            <a:ext cx="4792661" cy="997196"/>
          </a:xfrm>
        </p:spPr>
        <p:txBody>
          <a:bodyPr/>
          <a:lstStyle/>
          <a:p>
            <a:r>
              <a:rPr lang="cs-CZ" noProof="1"/>
              <a:t>Možnosti a přínosy KE 2.</a:t>
            </a:r>
            <a:endParaRPr lang="en-GB" noProof="1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004A20E-ECDE-D4BF-2903-3DE1DC289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2481942"/>
            <a:ext cx="5006022" cy="3323545"/>
          </a:xfrm>
        </p:spPr>
        <p:txBody>
          <a:bodyPr/>
          <a:lstStyle/>
          <a:p>
            <a:pPr algn="just"/>
            <a:r>
              <a:rPr lang="en-GB" noProof="1"/>
              <a:t>Celkový technický potenciál uhelných regionů na rekultivovaných plochách v ČR z pohledu instalace OZE je </a:t>
            </a:r>
            <a:r>
              <a:rPr lang="cs-CZ" noProof="1"/>
              <a:t>510 MW</a:t>
            </a:r>
            <a:r>
              <a:rPr lang="en-GB" noProof="1"/>
              <a:t> </a:t>
            </a:r>
          </a:p>
          <a:p>
            <a:pPr lvl="1" algn="just"/>
            <a:r>
              <a:rPr lang="en-GB" noProof="1"/>
              <a:t>Potenciál VTE 		</a:t>
            </a:r>
            <a:r>
              <a:rPr lang="cs-CZ" noProof="1"/>
              <a:t>180 MW</a:t>
            </a:r>
            <a:endParaRPr lang="en-GB" noProof="1"/>
          </a:p>
          <a:p>
            <a:pPr lvl="1" algn="just"/>
            <a:r>
              <a:rPr lang="en-GB" noProof="1"/>
              <a:t>Potenciál FVE		</a:t>
            </a:r>
            <a:r>
              <a:rPr lang="cs-CZ" noProof="1"/>
              <a:t>	330 MW</a:t>
            </a:r>
            <a:endParaRPr lang="en-GB" noProof="1"/>
          </a:p>
          <a:p>
            <a:pPr lvl="1" algn="just"/>
            <a:r>
              <a:rPr lang="en-GB" noProof="1"/>
              <a:t>Odhadovaná roční výroba	</a:t>
            </a:r>
            <a:r>
              <a:rPr lang="cs-CZ" noProof="1"/>
              <a:t>	</a:t>
            </a:r>
            <a:r>
              <a:rPr lang="en-GB" noProof="1"/>
              <a:t>687 GWh/rok</a:t>
            </a:r>
            <a:endParaRPr lang="cs-CZ" noProof="1"/>
          </a:p>
          <a:p>
            <a:pPr algn="just"/>
            <a:r>
              <a:rPr lang="cs-CZ" dirty="0"/>
              <a:t>Dle studie JRC je uhelný </a:t>
            </a:r>
            <a:r>
              <a:rPr lang="cs-CZ" b="1" dirty="0"/>
              <a:t>region Severozápad       2. nejvhodnějším regionem z pohledu umístění a výstavby OZE v EU </a:t>
            </a:r>
          </a:p>
          <a:p>
            <a:pPr algn="just"/>
            <a:r>
              <a:rPr lang="cs-CZ" dirty="0"/>
              <a:t>Výhodou uhelných regionů je stávající robustní elektrizační síť s vysokou přenosovou kapacitou</a:t>
            </a:r>
            <a:endParaRPr lang="cs-CZ" b="1" dirty="0"/>
          </a:p>
          <a:p>
            <a:pPr algn="just"/>
            <a:r>
              <a:rPr lang="cs-CZ" b="1" dirty="0"/>
              <a:t>Využití KE má potenciál zvýšit inovační výkonnost regionů a rozvoj lokální firem a podniků</a:t>
            </a:r>
          </a:p>
          <a:p>
            <a:pPr algn="just"/>
            <a:endParaRPr lang="en-GB" noProof="1"/>
          </a:p>
          <a:p>
            <a:pPr algn="just"/>
            <a:endParaRPr lang="en-GB" noProof="1"/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959C88BF-E5B2-CFDC-0BF3-98458C2113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noProof="1"/>
              <a:t>Potenciál komunitní energetiky v post-těžebních lokalitách</a:t>
            </a:r>
            <a:endParaRPr lang="en-GB" noProof="1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64D4FEC-1FDD-85FB-6A9F-90AB5BC4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8</a:t>
            </a:fld>
            <a:endParaRPr lang="cs-CZ"/>
          </a:p>
        </p:txBody>
      </p:sp>
      <p:pic>
        <p:nvPicPr>
          <p:cNvPr id="8" name="Zástupný symbol obrázku 7" descr="Obsah obrázku venku, obloha, obraz, větrný mlýn&#10;&#10;Obsah vygenerovaný umělou inteligencí může být nesprávný.">
            <a:extLst>
              <a:ext uri="{FF2B5EF4-FFF2-40B4-BE49-F238E27FC236}">
                <a16:creationId xmlns:a16="http://schemas.microsoft.com/office/drawing/2014/main" id="{5B009DFE-98D9-BD86-3D35-D400E6EAA1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28876-760D-99A3-27CC-F796DD1D5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6F097AE-5967-BB87-66B5-C7EC4F15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noProof="1"/>
              <a:t>Výzkumná metodika provozu KE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2C5500E-5148-DDE6-63D3-1FF0DA7A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800" noProof="1"/>
          </a:p>
          <a:p>
            <a:endParaRPr lang="cs-CZ" sz="1600" noProof="1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F3086DE-9F3F-D492-70D6-DF1B0C71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616F-063E-41E8-8FC4-34B34AD84CB9}" type="slidenum">
              <a:rPr lang="cs-CZ" smtClean="0"/>
              <a:t>9</a:t>
            </a:fld>
            <a:endParaRPr lang="cs-CZ"/>
          </a:p>
        </p:txBody>
      </p:sp>
      <p:graphicFrame>
        <p:nvGraphicFramePr>
          <p:cNvPr id="3" name="Zástupný obsah 3">
            <a:extLst>
              <a:ext uri="{FF2B5EF4-FFF2-40B4-BE49-F238E27FC236}">
                <a16:creationId xmlns:a16="http://schemas.microsoft.com/office/drawing/2014/main" id="{98FB8813-8B63-7583-FDD4-228AC907E7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290641"/>
              </p:ext>
            </p:extLst>
          </p:nvPr>
        </p:nvGraphicFramePr>
        <p:xfrm>
          <a:off x="947738" y="1449388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28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v.en Energy – šablona prezentace">
  <a:themeElements>
    <a:clrScheme name="sev.en">
      <a:dk1>
        <a:sysClr val="windowText" lastClr="000000"/>
      </a:dk1>
      <a:lt1>
        <a:sysClr val="window" lastClr="FFFFFF"/>
      </a:lt1>
      <a:dk2>
        <a:srgbClr val="263F6A"/>
      </a:dk2>
      <a:lt2>
        <a:srgbClr val="61C250"/>
      </a:lt2>
      <a:accent1>
        <a:srgbClr val="61C250"/>
      </a:accent1>
      <a:accent2>
        <a:srgbClr val="263F6A"/>
      </a:accent2>
      <a:accent3>
        <a:srgbClr val="B3DFEC"/>
      </a:accent3>
      <a:accent4>
        <a:srgbClr val="C84730"/>
      </a:accent4>
      <a:accent5>
        <a:srgbClr val="916953"/>
      </a:accent5>
      <a:accent6>
        <a:srgbClr val="808080"/>
      </a:accent6>
      <a:hlink>
        <a:srgbClr val="263F6A"/>
      </a:hlink>
      <a:folHlink>
        <a:srgbClr val="61C250"/>
      </a:folHlink>
    </a:clrScheme>
    <a:fontScheme name="Vlastní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30400" indent="-230400" algn="l">
          <a:buClr>
            <a:schemeClr val="accent1"/>
          </a:buClr>
          <a:buFont typeface="Arial" panose="020B0604020202020204" pitchFamily="34" charset="0"/>
          <a:buChar char="•"/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sev.en">
      <a:dk1>
        <a:sysClr val="windowText" lastClr="000000"/>
      </a:dk1>
      <a:lt1>
        <a:sysClr val="window" lastClr="FFFFFF"/>
      </a:lt1>
      <a:dk2>
        <a:srgbClr val="263F6A"/>
      </a:dk2>
      <a:lt2>
        <a:srgbClr val="61C250"/>
      </a:lt2>
      <a:accent1>
        <a:srgbClr val="61C250"/>
      </a:accent1>
      <a:accent2>
        <a:srgbClr val="263F6A"/>
      </a:accent2>
      <a:accent3>
        <a:srgbClr val="B3DFEC"/>
      </a:accent3>
      <a:accent4>
        <a:srgbClr val="C84730"/>
      </a:accent4>
      <a:accent5>
        <a:srgbClr val="916953"/>
      </a:accent5>
      <a:accent6>
        <a:srgbClr val="808080"/>
      </a:accent6>
      <a:hlink>
        <a:srgbClr val="263F6A"/>
      </a:hlink>
      <a:folHlink>
        <a:srgbClr val="61C25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sev.en">
      <a:dk1>
        <a:sysClr val="windowText" lastClr="000000"/>
      </a:dk1>
      <a:lt1>
        <a:sysClr val="window" lastClr="FFFFFF"/>
      </a:lt1>
      <a:dk2>
        <a:srgbClr val="263F6A"/>
      </a:dk2>
      <a:lt2>
        <a:srgbClr val="61C250"/>
      </a:lt2>
      <a:accent1>
        <a:srgbClr val="61C250"/>
      </a:accent1>
      <a:accent2>
        <a:srgbClr val="263F6A"/>
      </a:accent2>
      <a:accent3>
        <a:srgbClr val="B3DFEC"/>
      </a:accent3>
      <a:accent4>
        <a:srgbClr val="C84730"/>
      </a:accent4>
      <a:accent5>
        <a:srgbClr val="916953"/>
      </a:accent5>
      <a:accent6>
        <a:srgbClr val="808080"/>
      </a:accent6>
      <a:hlink>
        <a:srgbClr val="263F6A"/>
      </a:hlink>
      <a:folHlink>
        <a:srgbClr val="61C25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2989ED614E594CA870347041D42346" ma:contentTypeVersion="12" ma:contentTypeDescription="Vytvoří nový dokument" ma:contentTypeScope="" ma:versionID="4b4aa343b4e9275d66b9e033898771a4">
  <xsd:schema xmlns:xsd="http://www.w3.org/2001/XMLSchema" xmlns:xs="http://www.w3.org/2001/XMLSchema" xmlns:p="http://schemas.microsoft.com/office/2006/metadata/properties" xmlns:ns2="9264dd8a-2fa3-40ae-97b9-c1bb27eb0929" xmlns:ns3="6523eb8f-f366-443d-82bb-d50e1f55dcef" targetNamespace="http://schemas.microsoft.com/office/2006/metadata/properties" ma:root="true" ma:fieldsID="a303f3a1865fbf75f475a3514f94ce32" ns2:_="" ns3:_="">
    <xsd:import namespace="9264dd8a-2fa3-40ae-97b9-c1bb27eb0929"/>
    <xsd:import namespace="6523eb8f-f366-443d-82bb-d50e1f55dc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4dd8a-2fa3-40ae-97b9-c1bb27eb0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e25c8366-9df3-4dc3-88eb-10db96e113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3eb8f-f366-443d-82bb-d50e1f55dce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49a2fe2-dec1-4294-88d3-8ff5567a8510}" ma:internalName="TaxCatchAll" ma:showField="CatchAllData" ma:web="6523eb8f-f366-443d-82bb-d50e1f55dc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23eb8f-f366-443d-82bb-d50e1f55dcef" xsi:nil="true"/>
    <lcf76f155ced4ddcb4097134ff3c332f xmlns="9264dd8a-2fa3-40ae-97b9-c1bb27eb09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E511F5-D906-435C-8EB2-0C2D979EEF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3D0F22-B9DA-4B8B-AB37-645129930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64dd8a-2fa3-40ae-97b9-c1bb27eb0929"/>
    <ds:schemaRef ds:uri="6523eb8f-f366-443d-82bb-d50e1f55dc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3B30CF-D298-4B61-999B-EB3DD58BE8B5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264dd8a-2fa3-40ae-97b9-c1bb27eb0929"/>
    <ds:schemaRef ds:uri="http://purl.org/dc/dcmitype/"/>
    <ds:schemaRef ds:uri="http://schemas.microsoft.com/office/infopath/2007/PartnerControls"/>
    <ds:schemaRef ds:uri="6523eb8f-f366-443d-82bb-d50e1f55dcef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1734</Words>
  <Application>Microsoft Office PowerPoint</Application>
  <PresentationFormat>Širokoúhlá obrazovka</PresentationFormat>
  <Paragraphs>170</Paragraphs>
  <Slides>17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Times New Roman</vt:lpstr>
      <vt:lpstr>Sev.en Energy – šablona prezentace</vt:lpstr>
      <vt:lpstr>Výzkum vhodných modelů komunitní energetiky a energetické soběstačnosti</vt:lpstr>
      <vt:lpstr>Obsah</vt:lpstr>
      <vt:lpstr>Zaměření VÚ a primární cíl</vt:lpstr>
      <vt:lpstr>Harmonogram vÚ</vt:lpstr>
      <vt:lpstr>Co je komunitní energetika?</vt:lpstr>
      <vt:lpstr>Implementace institutu KE v ČR</vt:lpstr>
      <vt:lpstr>Možnosti a přínosy KE 1.</vt:lpstr>
      <vt:lpstr>Možnosti a přínosy KE 2.</vt:lpstr>
      <vt:lpstr>Výzkumná metodika provozu KE</vt:lpstr>
      <vt:lpstr>ZávěR</vt:lpstr>
      <vt:lpstr>Výzkum vhodnosti pěstování energetických plodin na rekultivované půdě</vt:lpstr>
      <vt:lpstr>Zaměření výzkumu</vt:lpstr>
      <vt:lpstr>Výsledná bilance přebytku či nedostatku biomasy v teplárenství [PJ]</vt:lpstr>
      <vt:lpstr>Hlavní přínosy porostů RRD/EP: ekosystémové a produkční</vt:lpstr>
      <vt:lpstr>Výzkum energetických plodin na rekultivované půdě</vt:lpstr>
      <vt:lpstr>Založení polního pokusu s RRD na výsypce Obránců Míru / Lom ČSA</vt:lpstr>
      <vt:lpstr>DĚKUJeme 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Sev.en Energy – šablona prezentace</dc:title>
  <dc:creator>odprezentuj.cz</dc:creator>
  <cp:lastModifiedBy>Vavrova Kamila</cp:lastModifiedBy>
  <cp:revision>112</cp:revision>
  <dcterms:created xsi:type="dcterms:W3CDTF">2019-01-04T13:24:43Z</dcterms:created>
  <dcterms:modified xsi:type="dcterms:W3CDTF">2025-05-11T13:08:12Z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0x010100732989ED614E594CA870347041D42346</vt:lpwstr>
  </property>
  <property fmtid="{D5CDD505-2E9C-101B-9397-08002B2CF9AE}" pid="3" name="MediaServiceImageTags">
    <vt:lpwstr/>
  </property>
</Properties>
</file>